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4"/>
  </p:notesMasterIdLst>
  <p:sldIdLst>
    <p:sldId id="339" r:id="rId3"/>
    <p:sldId id="340" r:id="rId4"/>
    <p:sldId id="257" r:id="rId5"/>
    <p:sldId id="309" r:id="rId6"/>
    <p:sldId id="311" r:id="rId7"/>
    <p:sldId id="312" r:id="rId8"/>
    <p:sldId id="289" r:id="rId9"/>
    <p:sldId id="335" r:id="rId10"/>
    <p:sldId id="320" r:id="rId11"/>
    <p:sldId id="336" r:id="rId12"/>
    <p:sldId id="315" r:id="rId13"/>
    <p:sldId id="259" r:id="rId14"/>
    <p:sldId id="273" r:id="rId15"/>
    <p:sldId id="274" r:id="rId16"/>
    <p:sldId id="260" r:id="rId17"/>
    <p:sldId id="321" r:id="rId18"/>
    <p:sldId id="334" r:id="rId19"/>
    <p:sldId id="322" r:id="rId20"/>
    <p:sldId id="317" r:id="rId21"/>
    <p:sldId id="323" r:id="rId22"/>
    <p:sldId id="275" r:id="rId23"/>
    <p:sldId id="313" r:id="rId24"/>
    <p:sldId id="276" r:id="rId25"/>
    <p:sldId id="266" r:id="rId26"/>
    <p:sldId id="314" r:id="rId27"/>
    <p:sldId id="329" r:id="rId28"/>
    <p:sldId id="337" r:id="rId29"/>
    <p:sldId id="330" r:id="rId30"/>
    <p:sldId id="277" r:id="rId31"/>
    <p:sldId id="281" r:id="rId32"/>
    <p:sldId id="318" r:id="rId33"/>
    <p:sldId id="290" r:id="rId34"/>
    <p:sldId id="331" r:id="rId35"/>
    <p:sldId id="291" r:id="rId36"/>
    <p:sldId id="332" r:id="rId37"/>
    <p:sldId id="294" r:id="rId38"/>
    <p:sldId id="333" r:id="rId39"/>
    <p:sldId id="282" r:id="rId40"/>
    <p:sldId id="343" r:id="rId41"/>
    <p:sldId id="325" r:id="rId42"/>
    <p:sldId id="34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7D3F-3DBC-4E95-BBCB-EE87DC922D4F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1E4D2-166A-4C14-93A8-15F5DD513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1E4D2-166A-4C14-93A8-15F5DD5135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1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1E4D2-166A-4C14-93A8-15F5DD5135F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6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1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3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4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72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1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5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1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4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6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4A04-4545-406A-A524-478BA79B3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248F9-1DC7-47C9-BF88-7313B8237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CBEE-8D4F-434D-AFFF-CA9AC0DF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B3AFF-3EBB-415A-920F-A72D218C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A796-9F09-4E90-9B73-51AAC1C8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99BB-F5BC-44FE-8237-64D952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F80EC-D0C6-44EF-9229-D4782185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D68F1-55D8-4F47-A527-0816B9E1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E90C-6E2E-41C3-A7D3-A5BC3717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5113-66B7-48F1-8A09-A2FF38F5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80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C7EB-8AE2-4571-B70D-5B3313FA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B0BFE-0471-4EF4-B6A5-BAD57D06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1684-15DE-4BF2-945B-A0E69588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E4744-0F8D-4141-ABAB-5CCF30D7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310E-C67A-4624-920D-B20151A1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4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B46A-081E-4972-A362-6A18581C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CAE28-37D6-4A40-A8AD-B62C7A9FF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86549-72E7-40E1-8563-98B639FEE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1F915-2823-439F-B0CE-1D36937C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D9F7B-16EF-4FA7-BB92-5A355192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7224A-A08A-4C19-8081-6DFD1C43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88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141C-B1D0-4389-A6D9-E2D96026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39A0E-885B-4896-9393-AA7556C72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E24E5-C981-4D98-98C4-23FA9FEC6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4755F-C24E-41BF-B5D6-57CE867B8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0DCBB-0F8C-4613-AC82-9D48E9BCF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FFFD3-3738-46E4-9B96-0F6E231F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811AB-B7B5-4DB8-B9FD-8C90060F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1AEC3-4700-4C99-A171-AE086F01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88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D104-20D8-40A0-A38C-F15BF84C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FBCB9-D8FC-4687-8A77-1DD5BEF5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E5873-6CAF-472A-B2A6-2F418EB3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C4AF-554E-40C7-8953-A9A418BE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08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3053A-99C8-4E33-88C7-E9E0D3AE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53683-F66A-4DF2-A32A-7168D89D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92C74-D81E-4764-9D3F-059C61C2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7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E101-9151-4377-AEC4-CC900E7B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6C39-32C5-4BF8-887A-A00D3EAA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6C33-3001-4234-B9FD-D55C61E0D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0B888-5EC6-49DF-8063-586B2759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593DB-C328-4354-8094-EF2FD8A7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2811F-D639-4485-A622-8EB8C534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25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A307-79F5-47B9-89C1-40AC7284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3F1CE-CF6C-4077-880B-523ADEFF0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57B13-C290-43C0-A138-AC7DA811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BB8AC-E5DB-4FFB-B2C0-761CAA68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E7535-054C-40A9-9C04-7A942636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FD67-50BE-453E-A1E9-80BFEF09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07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7EC6-14CD-4C86-A530-197B02C2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6C1BF-5452-4661-95CD-43C33F88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605D-3519-4717-AA7C-9E1E85AA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DDC9-9ABB-4001-BC90-F56066C0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62F6B-D78D-4D2A-9FA8-D42F7D9E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4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D1519-092F-4AB2-972F-76D8CA134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3316C-641D-4E0F-9377-C1ABA255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D411E-6EE9-4CB2-870F-3DCCBAD4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7728-DE60-4320-B87C-0D1B82CB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FD97-DCC3-4E2B-8CE8-C1335BAB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8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7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8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7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9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8A0C96-9B3A-4684-A7BB-8C0037D2F82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5EDE-F4F6-4BBA-9042-184C8110F3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49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6E581-19C4-47D6-9224-7ECE1417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3FD82-B33C-46E8-A22C-6299AC67A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0CD07-6030-4A42-AB4A-1959BCBB5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BAB9-B74D-4980-84EB-7ED38CFF3963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B7C58-2048-429B-AE4D-775C4DC9E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4C5E6-E429-4414-835D-35322B23E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A7B4-F14E-47BC-ABC8-1167AC8AE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3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4156A6-39F8-4A83-9CCC-26745199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3674849"/>
            <a:ext cx="6381135" cy="3282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BAC9D-6889-44A9-AB25-E1B002C3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0865" cy="3674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2CB71-C3C7-49A5-B956-12055A23F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841956"/>
            <a:ext cx="5328029" cy="2920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93B4A-3616-4002-985D-0074F64F5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-1"/>
            <a:ext cx="6381135" cy="36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2" y="161026"/>
            <a:ext cx="9618532" cy="67401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600" dirty="0"/>
          </a:p>
          <a:p>
            <a:pPr marL="0" indent="0" algn="just">
              <a:buNone/>
            </a:pPr>
            <a:r>
              <a:rPr lang="en-GB" sz="2600" dirty="0"/>
              <a:t>	</a:t>
            </a:r>
            <a:r>
              <a:rPr lang="en-GB" sz="2400" dirty="0"/>
              <a:t>1) </a:t>
            </a:r>
            <a:r>
              <a:rPr lang="en-GB" sz="2400" b="1" dirty="0"/>
              <a:t>World leading food producer</a:t>
            </a:r>
            <a:r>
              <a:rPr lang="en-GB" sz="2400" dirty="0"/>
              <a:t>: </a:t>
            </a:r>
          </a:p>
          <a:p>
            <a:pPr lvl="1" algn="just"/>
            <a:r>
              <a:rPr lang="en-GB" sz="2400" dirty="0"/>
              <a:t>3</a:t>
            </a:r>
            <a:r>
              <a:rPr lang="en-GB" sz="2400" baseline="30000" dirty="0"/>
              <a:t>rd</a:t>
            </a:r>
            <a:r>
              <a:rPr lang="en-GB" sz="2400" dirty="0"/>
              <a:t> in the world for soybean, </a:t>
            </a:r>
          </a:p>
          <a:p>
            <a:pPr lvl="1" algn="just"/>
            <a:r>
              <a:rPr lang="en-GB" sz="2400" dirty="0"/>
              <a:t>4</a:t>
            </a:r>
            <a:r>
              <a:rPr lang="en-GB" sz="2400" baseline="30000" dirty="0"/>
              <a:t>th</a:t>
            </a:r>
            <a:r>
              <a:rPr lang="en-GB" sz="2400" dirty="0"/>
              <a:t> soybean soil, soybean meal and sunflower, </a:t>
            </a:r>
          </a:p>
          <a:p>
            <a:pPr lvl="1" algn="just"/>
            <a:r>
              <a:rPr lang="en-GB" sz="2400" dirty="0"/>
              <a:t>6</a:t>
            </a:r>
            <a:r>
              <a:rPr lang="en-GB" sz="2400" baseline="30000" dirty="0"/>
              <a:t>th</a:t>
            </a:r>
            <a:r>
              <a:rPr lang="en-GB" sz="2400" dirty="0"/>
              <a:t> producer of corn and </a:t>
            </a:r>
          </a:p>
          <a:p>
            <a:pPr lvl="1" algn="just"/>
            <a:r>
              <a:rPr lang="en-GB" sz="2400" dirty="0"/>
              <a:t>7</a:t>
            </a:r>
            <a:r>
              <a:rPr lang="en-GB" sz="2400" baseline="30000" dirty="0"/>
              <a:t>th</a:t>
            </a:r>
            <a:r>
              <a:rPr lang="en-GB" sz="2400" dirty="0"/>
              <a:t> of barley </a:t>
            </a:r>
          </a:p>
          <a:p>
            <a:pPr algn="just"/>
            <a:endParaRPr lang="en-GB" sz="2400" dirty="0"/>
          </a:p>
          <a:p>
            <a:pPr marL="0" indent="0" algn="just">
              <a:buNone/>
            </a:pPr>
            <a:r>
              <a:rPr lang="en-GB" sz="2400" dirty="0"/>
              <a:t>	2) </a:t>
            </a:r>
            <a:r>
              <a:rPr lang="en-GB" sz="2400" b="1" dirty="0"/>
              <a:t>4</a:t>
            </a:r>
            <a:r>
              <a:rPr lang="en-GB" sz="2400" b="1" baseline="30000" dirty="0"/>
              <a:t>th</a:t>
            </a:r>
            <a:r>
              <a:rPr lang="en-GB" sz="2400" b="1" dirty="0"/>
              <a:t> largest shale oil and 2</a:t>
            </a:r>
            <a:r>
              <a:rPr lang="en-GB" sz="2400" b="1" baseline="30000" dirty="0"/>
              <a:t>nd</a:t>
            </a:r>
            <a:r>
              <a:rPr lang="en-GB" sz="2400" b="1" dirty="0"/>
              <a:t> largest shale gas reserve (</a:t>
            </a:r>
            <a:r>
              <a:rPr lang="en-GB" sz="2400" b="1" dirty="0" err="1"/>
              <a:t>Vaca</a:t>
            </a:r>
            <a:r>
              <a:rPr lang="en-GB" sz="2400" b="1" dirty="0"/>
              <a:t> </a:t>
            </a:r>
            <a:r>
              <a:rPr lang="en-GB" sz="2400" b="1" dirty="0" err="1"/>
              <a:t>Muerta</a:t>
            </a:r>
            <a:r>
              <a:rPr lang="en-GB" sz="2400" b="1" dirty="0"/>
              <a:t>)</a:t>
            </a:r>
          </a:p>
          <a:p>
            <a:pPr marL="0" indent="0" algn="just">
              <a:buNone/>
            </a:pPr>
            <a:endParaRPr lang="en-GB" sz="2400" b="1" dirty="0"/>
          </a:p>
          <a:p>
            <a:pPr marL="0" indent="0" algn="just">
              <a:buNone/>
            </a:pPr>
            <a:r>
              <a:rPr lang="en-GB" sz="2400" b="1" dirty="0"/>
              <a:t>	</a:t>
            </a:r>
            <a:r>
              <a:rPr lang="en-GB" sz="2400" dirty="0"/>
              <a:t>3) Other valuable resources include:</a:t>
            </a:r>
            <a:r>
              <a:rPr lang="en-GB" sz="2400" b="1" dirty="0"/>
              <a:t> gold, copper, lead, zinc, lithium, etc. </a:t>
            </a:r>
          </a:p>
          <a:p>
            <a:pPr marL="0" indent="0" algn="just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56E59-6D67-439A-BD3A-F84BE510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56E59-6D67-439A-BD3A-F84BE510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1656B-F1D1-45C2-9C59-88B4C99E4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14" y="0"/>
            <a:ext cx="12284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24F9-7165-48C6-90F4-5F435F32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 dirty="0"/>
              <a:t>2) FOREIGN INVESTMENT PROTECTION – LEGAL FRAMEWORK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GB" b="1" dirty="0"/>
          </a:p>
          <a:p>
            <a:pPr marL="0" indent="0" algn="just">
              <a:buNone/>
            </a:pPr>
            <a:endParaRPr lang="en-GB" b="1" dirty="0"/>
          </a:p>
          <a:p>
            <a:pPr algn="just"/>
            <a:r>
              <a:rPr lang="en-GB" sz="2400" b="1" dirty="0"/>
              <a:t>Foreign investors </a:t>
            </a:r>
            <a:r>
              <a:rPr lang="en-GB" sz="2400" dirty="0"/>
              <a:t>are </a:t>
            </a:r>
            <a:r>
              <a:rPr lang="en-GB" sz="2400" b="1" dirty="0"/>
              <a:t>protected </a:t>
            </a:r>
            <a:r>
              <a:rPr lang="en-GB" sz="2400" dirty="0"/>
              <a:t>by </a:t>
            </a:r>
            <a:r>
              <a:rPr lang="en-GB" sz="2400" b="1" dirty="0"/>
              <a:t>international and domestic  legislation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Argentina is a SAFE destination for foreign investment</a:t>
            </a:r>
          </a:p>
          <a:p>
            <a:endParaRPr lang="en-GB" sz="2400" b="1" dirty="0"/>
          </a:p>
          <a:p>
            <a:endParaRPr lang="en-GB" b="1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BDD2F-04A2-4314-A02B-128F0F97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7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E129-A603-4EA8-A9FD-E8284FCB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 dirty="0"/>
              <a:t>INTERNATIONAL PROTECTION</a:t>
            </a:r>
            <a:br>
              <a:rPr lang="en-GB" sz="4400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4248"/>
            <a:ext cx="8946541" cy="493103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n-GB" sz="2400" b="1" dirty="0"/>
          </a:p>
          <a:p>
            <a:pPr marL="0" indent="0" algn="just">
              <a:buNone/>
            </a:pPr>
            <a:r>
              <a:rPr lang="en-GB" sz="2800" dirty="0"/>
              <a:t>Argentina:</a:t>
            </a:r>
          </a:p>
          <a:p>
            <a:pPr algn="just"/>
            <a:r>
              <a:rPr lang="en-GB" sz="2800" b="1" dirty="0"/>
              <a:t>60 Bilateral Investment Treaties (BIT), which </a:t>
            </a:r>
            <a:r>
              <a:rPr lang="en-GB" sz="2800" dirty="0"/>
              <a:t>provide </a:t>
            </a:r>
            <a:r>
              <a:rPr lang="en-GB" sz="2800" b="1" dirty="0"/>
              <a:t>broad protection to foreign investors </a:t>
            </a:r>
            <a:r>
              <a:rPr lang="en-GB" sz="2800" dirty="0"/>
              <a:t>ensuring:</a:t>
            </a:r>
          </a:p>
          <a:p>
            <a:pPr marL="457200" indent="-457200" algn="just">
              <a:buAutoNum type="arabicParenR"/>
            </a:pPr>
            <a:endParaRPr lang="en-GB" sz="2800" b="1" dirty="0"/>
          </a:p>
          <a:p>
            <a:pPr marL="457200" indent="-457200" algn="just">
              <a:buAutoNum type="arabicParenR"/>
            </a:pPr>
            <a:r>
              <a:rPr lang="en-GB" sz="2800" b="1" dirty="0"/>
              <a:t>Fair and equitable treatment;</a:t>
            </a:r>
            <a:endParaRPr lang="en-GB" sz="2800" dirty="0"/>
          </a:p>
          <a:p>
            <a:pPr marL="457200" indent="-457200" algn="just">
              <a:buAutoNum type="arabicParenR"/>
            </a:pPr>
            <a:endParaRPr lang="en-GB" sz="2800" dirty="0"/>
          </a:p>
          <a:p>
            <a:pPr marL="457200" indent="-457200" algn="just">
              <a:buAutoNum type="arabicParenR"/>
            </a:pPr>
            <a:r>
              <a:rPr lang="en-GB" sz="2800" b="1" dirty="0"/>
              <a:t>Repatriation of investments and returns;</a:t>
            </a:r>
          </a:p>
          <a:p>
            <a:pPr marL="457200" indent="-457200" algn="just">
              <a:buAutoNum type="arabicParenR"/>
            </a:pPr>
            <a:endParaRPr lang="en-GB" sz="2800" b="1" dirty="0"/>
          </a:p>
          <a:p>
            <a:pPr marL="457200" indent="-457200" algn="just">
              <a:buAutoNum type="arabicParenR"/>
            </a:pPr>
            <a:r>
              <a:rPr lang="en-GB" sz="2800" b="1" dirty="0"/>
              <a:t>Protection against expropriation</a:t>
            </a:r>
            <a:r>
              <a:rPr lang="en-GB" sz="2800" dirty="0"/>
              <a:t>; and</a:t>
            </a:r>
          </a:p>
          <a:p>
            <a:pPr marL="457200" indent="-457200" algn="just">
              <a:buAutoNum type="arabicParenR"/>
            </a:pPr>
            <a:endParaRPr lang="en-GB" sz="2800" dirty="0"/>
          </a:p>
          <a:p>
            <a:pPr marL="457200" indent="-457200" algn="just">
              <a:buAutoNum type="arabicParenR"/>
            </a:pPr>
            <a:r>
              <a:rPr lang="en-GB" sz="2800" b="1" dirty="0"/>
              <a:t>Resort to international arbitration</a:t>
            </a:r>
            <a:r>
              <a:rPr lang="en-GB" sz="2800" dirty="0"/>
              <a:t>. </a:t>
            </a:r>
            <a:endParaRPr lang="en-GB" sz="28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58C16-C705-473C-8BBD-5D2C034D9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1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E17E-F060-40FD-99F8-97F1F345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4400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54743"/>
            <a:ext cx="8946541" cy="54936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b="1" dirty="0"/>
              <a:t>member </a:t>
            </a:r>
            <a:r>
              <a:rPr lang="en-GB" sz="2400" dirty="0"/>
              <a:t>of the International Centre for Settlement of Investment Disputes</a:t>
            </a:r>
            <a:r>
              <a:rPr lang="en-GB" sz="2400" b="1" dirty="0"/>
              <a:t> (ICSID) </a:t>
            </a:r>
            <a:r>
              <a:rPr lang="en-GB" sz="2400" dirty="0"/>
              <a:t>since 1994, 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Observer of the OECD Investment Committee</a:t>
            </a:r>
            <a:r>
              <a:rPr lang="en-GB" sz="2400" dirty="0"/>
              <a:t> since 1996, and 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member</a:t>
            </a:r>
            <a:r>
              <a:rPr lang="en-GB" sz="2400" dirty="0"/>
              <a:t> of the </a:t>
            </a:r>
            <a:r>
              <a:rPr lang="en-GB" sz="2400" b="1" dirty="0"/>
              <a:t>Multilateral Investment Guarantee Agency (MIGA)</a:t>
            </a:r>
            <a:r>
              <a:rPr lang="en-GB" sz="2400" dirty="0"/>
              <a:t>,</a:t>
            </a:r>
          </a:p>
          <a:p>
            <a:pPr lvl="1" algn="just"/>
            <a:r>
              <a:rPr lang="en-GB" sz="2400" dirty="0"/>
              <a:t>provides </a:t>
            </a:r>
            <a:r>
              <a:rPr lang="en-GB" sz="2400" b="1" dirty="0"/>
              <a:t>insurance coverage for foreign investments against non-commercial risks (i.e. political risk).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9F803-BC67-40B6-A14D-EC1B24946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6427B-03E4-4596-A535-C21362C6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02768"/>
          </a:xfrm>
        </p:spPr>
        <p:txBody>
          <a:bodyPr/>
          <a:lstStyle/>
          <a:p>
            <a:r>
              <a:rPr lang="en-GB" sz="3200" b="1" u="sng" dirty="0"/>
              <a:t>DOMESTIC PROTECTION </a:t>
            </a:r>
            <a:br>
              <a:rPr lang="en-GB" sz="4400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55486"/>
            <a:ext cx="9521146" cy="550817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GB" sz="3700" dirty="0"/>
          </a:p>
          <a:p>
            <a:pPr algn="just"/>
            <a:r>
              <a:rPr lang="en-GB" sz="3700" b="1" dirty="0"/>
              <a:t>Argentine Constitution:</a:t>
            </a:r>
            <a:r>
              <a:rPr lang="en-GB" sz="3700" dirty="0"/>
              <a:t> </a:t>
            </a:r>
            <a:r>
              <a:rPr lang="en-GB" sz="3700" b="1" dirty="0"/>
              <a:t>foreigners </a:t>
            </a:r>
            <a:r>
              <a:rPr lang="en-GB" sz="3700" dirty="0"/>
              <a:t>have the</a:t>
            </a:r>
            <a:r>
              <a:rPr lang="en-GB" sz="3700" b="1" dirty="0"/>
              <a:t> same rights </a:t>
            </a:r>
            <a:r>
              <a:rPr lang="en-GB" sz="3700" dirty="0"/>
              <a:t>as </a:t>
            </a:r>
            <a:r>
              <a:rPr lang="en-GB" sz="3700" b="1" dirty="0"/>
              <a:t>natives </a:t>
            </a:r>
            <a:r>
              <a:rPr lang="en-GB" sz="3700" dirty="0"/>
              <a:t> </a:t>
            </a:r>
          </a:p>
          <a:p>
            <a:pPr marL="0" indent="0" algn="just">
              <a:buNone/>
            </a:pPr>
            <a:endParaRPr lang="en-GB" sz="3700" b="1" dirty="0"/>
          </a:p>
          <a:p>
            <a:pPr algn="just"/>
            <a:r>
              <a:rPr lang="en-GB" sz="3700" b="1" dirty="0"/>
              <a:t>Foreign Investment Act</a:t>
            </a:r>
            <a:r>
              <a:rPr lang="en-GB" sz="3700" dirty="0"/>
              <a:t>:</a:t>
            </a:r>
          </a:p>
          <a:p>
            <a:pPr marL="457200" indent="-457200" algn="just">
              <a:buAutoNum type="arabicParenR"/>
            </a:pPr>
            <a:endParaRPr lang="en-GB" sz="3700" dirty="0"/>
          </a:p>
          <a:p>
            <a:pPr marL="457200" indent="-457200" algn="just">
              <a:buAutoNum type="arabicParenR"/>
            </a:pPr>
            <a:r>
              <a:rPr lang="en-GB" sz="3700" b="1" dirty="0"/>
              <a:t>Same rights and obligations </a:t>
            </a:r>
            <a:r>
              <a:rPr lang="en-GB" sz="3700" dirty="0"/>
              <a:t>granted to national investors;</a:t>
            </a:r>
          </a:p>
          <a:p>
            <a:pPr marL="457200" indent="-457200" algn="just">
              <a:buAutoNum type="arabicParenR"/>
            </a:pPr>
            <a:endParaRPr lang="en-GB" sz="3700" dirty="0"/>
          </a:p>
          <a:p>
            <a:pPr marL="457200" indent="-457200" algn="just">
              <a:buAutoNum type="arabicParenR"/>
            </a:pPr>
            <a:r>
              <a:rPr lang="en-GB" sz="3700" b="1" dirty="0"/>
              <a:t>Access to all sectors of the economy;</a:t>
            </a:r>
            <a:endParaRPr lang="en-GB" sz="3700" dirty="0"/>
          </a:p>
          <a:p>
            <a:pPr marL="457200" indent="-457200" algn="just">
              <a:buAutoNum type="arabicParenR"/>
            </a:pPr>
            <a:endParaRPr lang="en-GB" sz="3700" dirty="0"/>
          </a:p>
          <a:p>
            <a:pPr marL="457200" indent="-457200" algn="just">
              <a:buAutoNum type="arabicParenR"/>
            </a:pPr>
            <a:r>
              <a:rPr lang="en-GB" sz="3700" b="1" dirty="0"/>
              <a:t>Repatriate the net profits </a:t>
            </a:r>
            <a:r>
              <a:rPr lang="en-GB" sz="3700" dirty="0"/>
              <a:t>derived from their investments, and </a:t>
            </a:r>
          </a:p>
          <a:p>
            <a:pPr marL="457200" indent="-457200" algn="just">
              <a:buAutoNum type="arabicParenR"/>
            </a:pPr>
            <a:endParaRPr lang="en-GB" sz="3700" dirty="0"/>
          </a:p>
          <a:p>
            <a:pPr marL="457200" indent="-457200" algn="just">
              <a:buAutoNum type="arabicParenR"/>
            </a:pPr>
            <a:r>
              <a:rPr lang="en-GB" sz="3700" b="1" dirty="0"/>
              <a:t>Access to domestic credit on the same terms available to local companies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AE940-30DA-483B-ACCD-0C3EA439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40" y="414068"/>
            <a:ext cx="9365491" cy="5802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/>
              <a:t>RESTRICTIONS:</a:t>
            </a:r>
          </a:p>
          <a:p>
            <a:pPr marL="0" indent="0" algn="just">
              <a:buNone/>
            </a:pPr>
            <a:endParaRPr lang="en-GB" sz="2400" b="1" dirty="0"/>
          </a:p>
          <a:p>
            <a:pPr marL="0" indent="0" algn="just">
              <a:buNone/>
            </a:pPr>
            <a:r>
              <a:rPr lang="en-GB" sz="2400" b="1" u="sng" dirty="0"/>
              <a:t>1) Telecommunications</a:t>
            </a:r>
          </a:p>
          <a:p>
            <a:pPr algn="just"/>
            <a:endParaRPr lang="en-GB" sz="2400" b="1" dirty="0"/>
          </a:p>
          <a:p>
            <a:pPr algn="just"/>
            <a:r>
              <a:rPr lang="en-GB" sz="2400" b="1" dirty="0"/>
              <a:t>Foreign individuals may NOT hold telecommunication licenses</a:t>
            </a:r>
            <a:r>
              <a:rPr lang="en-GB" sz="2400" dirty="0"/>
              <a:t>; and </a:t>
            </a:r>
          </a:p>
          <a:p>
            <a:pPr algn="just"/>
            <a:endParaRPr lang="en-GB" sz="2400" b="1" dirty="0"/>
          </a:p>
          <a:p>
            <a:pPr algn="just"/>
            <a:r>
              <a:rPr lang="en-GB" sz="2400" b="1" dirty="0"/>
              <a:t>foreign legal entities may only hold up to 30% </a:t>
            </a:r>
            <a:r>
              <a:rPr lang="en-GB" sz="2400" dirty="0"/>
              <a:t>of voting shares of licensed telecommunication companies (provided they do not hold control of the company).</a:t>
            </a:r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AE940-30DA-483B-ACCD-0C3EA439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3" y="631371"/>
            <a:ext cx="8888710" cy="5704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b="1" u="sng" dirty="0"/>
          </a:p>
          <a:p>
            <a:pPr marL="0" indent="0">
              <a:buNone/>
            </a:pPr>
            <a:r>
              <a:rPr lang="en-GB" sz="2400" b="1" u="sng" dirty="0"/>
              <a:t>2) Land </a:t>
            </a:r>
          </a:p>
          <a:p>
            <a:endParaRPr lang="en-GB" sz="2400" b="1" dirty="0"/>
          </a:p>
          <a:p>
            <a:r>
              <a:rPr lang="en-GB" sz="2400" b="1" dirty="0"/>
              <a:t>Foreign individuals and legal entities (and local companies controlled by foreign entities)</a:t>
            </a:r>
          </a:p>
          <a:p>
            <a:pPr marL="0" indent="0">
              <a:buNone/>
            </a:pPr>
            <a:r>
              <a:rPr lang="en-GB" sz="2400" b="1" dirty="0"/>
              <a:t>	may hold up to 15% of the country’s rural lands</a:t>
            </a:r>
            <a:r>
              <a:rPr lang="en-GB" sz="2400" dirty="0"/>
              <a:t>; (within such percentage, only 30% can be held by same foreign nationality)</a:t>
            </a:r>
          </a:p>
          <a:p>
            <a:pPr algn="just"/>
            <a:endParaRPr lang="en-GB" sz="2400" b="1" dirty="0"/>
          </a:p>
          <a:p>
            <a:pPr algn="just"/>
            <a:r>
              <a:rPr lang="en-GB" sz="2400" b="1" dirty="0"/>
              <a:t>may only own up to 1,000 hectares individually in the core area </a:t>
            </a:r>
            <a:r>
              <a:rPr lang="en-GB" sz="2400" dirty="0"/>
              <a:t>(“humid pampas”);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and may NOT own or possess land containing or bordering permanent water reservoirs; or located in border security areas </a:t>
            </a:r>
            <a:r>
              <a:rPr lang="en-GB" sz="2400" dirty="0"/>
              <a:t>(unless authorized). </a:t>
            </a:r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AE940-30DA-483B-ACCD-0C3EA439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1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11" y="760562"/>
            <a:ext cx="8939921" cy="53368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/>
          </a:p>
          <a:p>
            <a:pPr algn="just"/>
            <a:endParaRPr lang="en-GB" dirty="0"/>
          </a:p>
          <a:p>
            <a:pPr marL="0" indent="0" algn="just">
              <a:buNone/>
            </a:pPr>
            <a:r>
              <a:rPr lang="en-GB" sz="2400" b="1" dirty="0"/>
              <a:t>Restrictions do not apply </a:t>
            </a:r>
            <a:r>
              <a:rPr lang="en-GB" sz="2400" dirty="0"/>
              <a:t>to the foreign individuals who: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b="1" dirty="0"/>
              <a:t>Resident </a:t>
            </a:r>
            <a:r>
              <a:rPr lang="en-GB" sz="2400" dirty="0"/>
              <a:t>in</a:t>
            </a:r>
            <a:r>
              <a:rPr lang="en-GB" sz="2400" b="1" dirty="0"/>
              <a:t> Argentina </a:t>
            </a:r>
            <a:r>
              <a:rPr lang="en-GB" sz="2400" dirty="0"/>
              <a:t>for </a:t>
            </a:r>
            <a:r>
              <a:rPr lang="en-GB" sz="2400" b="1" dirty="0"/>
              <a:t>10 years; </a:t>
            </a:r>
            <a:r>
              <a:rPr lang="en-GB" sz="2400" dirty="0"/>
              <a:t>or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b="1" dirty="0"/>
              <a:t>Argentine children + resident 5 years; </a:t>
            </a:r>
            <a:r>
              <a:rPr lang="en-GB" sz="2400" dirty="0"/>
              <a:t>or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GB" sz="2400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2400" b="1" dirty="0"/>
              <a:t>married to Argentine for 5 years and prove residence</a:t>
            </a:r>
            <a:r>
              <a:rPr lang="en-GB" sz="2400" dirty="0"/>
              <a:t>. 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AE940-30DA-483B-ACCD-0C3EA439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1DA-044F-43C4-832B-1C8A98B5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FORM OF FOREIGN INVESTMENT – STRUCTURING THE DEAL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b="1" u="sng" dirty="0"/>
              <a:t>FORM OF FOREIGN INVESTMENT – STRUCTURING THE DEAL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A </a:t>
            </a:r>
            <a:r>
              <a:rPr lang="en-GB" b="1" dirty="0"/>
              <a:t>foreigner</a:t>
            </a:r>
            <a:r>
              <a:rPr lang="en-GB" dirty="0"/>
              <a:t> wanting to do business in Argentina </a:t>
            </a:r>
            <a:r>
              <a:rPr lang="en-GB" b="1" dirty="0"/>
              <a:t>may elect to: </a:t>
            </a:r>
          </a:p>
          <a:p>
            <a:pPr marL="457200" indent="-457200" algn="just">
              <a:buAutoNum type="arabicParenR"/>
            </a:pPr>
            <a:endParaRPr lang="en-GB" b="1" dirty="0"/>
          </a:p>
          <a:p>
            <a:pPr marL="457200" indent="-457200" algn="just">
              <a:buAutoNum type="arabicParenR"/>
            </a:pPr>
            <a:r>
              <a:rPr lang="en-GB" b="1" dirty="0"/>
              <a:t>set up a branch</a:t>
            </a:r>
            <a:r>
              <a:rPr lang="en-GB" dirty="0"/>
              <a:t>, </a:t>
            </a:r>
          </a:p>
          <a:p>
            <a:pPr marL="457200" indent="-457200" algn="just">
              <a:buAutoNum type="arabicParenR"/>
            </a:pPr>
            <a:endParaRPr lang="en-GB" b="1" dirty="0"/>
          </a:p>
          <a:p>
            <a:pPr marL="457200" indent="-457200" algn="just">
              <a:buAutoNum type="arabicParenR"/>
            </a:pPr>
            <a:r>
              <a:rPr lang="en-GB" b="1" dirty="0"/>
              <a:t>acquire a participation in a local company, </a:t>
            </a:r>
            <a:r>
              <a:rPr lang="en-GB" dirty="0"/>
              <a:t>or </a:t>
            </a:r>
          </a:p>
          <a:p>
            <a:pPr marL="457200" indent="-457200" algn="just">
              <a:buAutoNum type="arabicParenR"/>
            </a:pPr>
            <a:endParaRPr lang="en-GB" b="1" dirty="0"/>
          </a:p>
          <a:p>
            <a:pPr marL="457200" indent="-457200" algn="just">
              <a:buAutoNum type="arabicParenR"/>
            </a:pPr>
            <a:r>
              <a:rPr lang="en-GB" b="1" dirty="0"/>
              <a:t>incorporate</a:t>
            </a:r>
            <a:r>
              <a:rPr lang="en-GB" dirty="0"/>
              <a:t> a </a:t>
            </a:r>
            <a:r>
              <a:rPr lang="en-GB" b="1" dirty="0"/>
              <a:t>new subsidiary</a:t>
            </a:r>
            <a:r>
              <a:rPr lang="en-GB" dirty="0"/>
              <a:t> in the country. </a:t>
            </a:r>
          </a:p>
          <a:p>
            <a:pPr marL="457200" indent="-457200" algn="just">
              <a:buAutoNum type="arabicParenR"/>
            </a:pPr>
            <a:endParaRPr lang="en-GB" dirty="0"/>
          </a:p>
          <a:p>
            <a:pPr marL="457200" indent="-457200" algn="just">
              <a:buAutoNum type="arabicParenR"/>
            </a:pPr>
            <a:r>
              <a:rPr lang="en-GB" dirty="0"/>
              <a:t>It may also trade its products </a:t>
            </a:r>
            <a:r>
              <a:rPr lang="en-GB" b="1" dirty="0"/>
              <a:t>through an agency or distribution agreements.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0DFD2-93FD-464A-B148-2258423B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B7167-B73E-4B55-AB5C-60CFE8F5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8325"/>
            <a:ext cx="12192000" cy="4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2017-A3F5-462F-9AD8-2B8402139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81666"/>
            <a:ext cx="8825658" cy="2477728"/>
          </a:xfrm>
        </p:spPr>
        <p:txBody>
          <a:bodyPr/>
          <a:lstStyle/>
          <a:p>
            <a:pPr algn="ctr"/>
            <a:r>
              <a:rPr lang="en-GB" b="1" dirty="0"/>
              <a:t>DOING BUSINESS IN ARGENTINA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59FAD-1DBE-47CB-AAE9-F88CAFD14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4F060-15DE-4D40-B0BC-95140968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5" y="3339793"/>
            <a:ext cx="8974051" cy="3086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156A6-39F8-4A83-9CCC-26745199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4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DB2D-0140-4B8A-A415-D1397188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97" y="1023499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sz="2400" b="1" dirty="0"/>
              <a:t>The most popular investment vehicles for foreigners</a:t>
            </a:r>
            <a:r>
              <a:rPr lang="en-GB" sz="2400" dirty="0"/>
              <a:t> are</a:t>
            </a:r>
            <a:r>
              <a:rPr lang="en-GB" sz="2400" b="1" dirty="0"/>
              <a:t>: </a:t>
            </a:r>
          </a:p>
          <a:p>
            <a:pPr marL="457200" indent="-457200" algn="just">
              <a:buAutoNum type="arabicParenR"/>
            </a:pPr>
            <a:endParaRPr lang="en-GB" sz="2400" b="1" dirty="0"/>
          </a:p>
          <a:p>
            <a:pPr marL="457200" indent="-457200" algn="just">
              <a:buAutoNum type="arabicParenR"/>
            </a:pPr>
            <a:r>
              <a:rPr lang="en-GB" sz="2400" b="1" dirty="0"/>
              <a:t>To set up a branch</a:t>
            </a:r>
            <a:r>
              <a:rPr lang="en-GB" sz="2400" dirty="0"/>
              <a:t>, </a:t>
            </a:r>
          </a:p>
          <a:p>
            <a:pPr marL="457200" indent="-457200" algn="just">
              <a:buAutoNum type="arabicParenR"/>
            </a:pPr>
            <a:endParaRPr lang="en-GB" sz="2400" b="1" dirty="0"/>
          </a:p>
          <a:p>
            <a:pPr marL="457200" indent="-457200" algn="just">
              <a:buAutoNum type="arabicParenR"/>
            </a:pPr>
            <a:r>
              <a:rPr lang="en-GB" sz="2400" b="1" dirty="0"/>
              <a:t>To acquire a participation in a local company, </a:t>
            </a:r>
            <a:r>
              <a:rPr lang="en-GB" sz="2400" dirty="0"/>
              <a:t>or </a:t>
            </a:r>
          </a:p>
          <a:p>
            <a:pPr marL="457200" indent="-457200" algn="just">
              <a:buAutoNum type="arabicParenR"/>
            </a:pPr>
            <a:endParaRPr lang="en-GB" sz="2400" b="1" dirty="0"/>
          </a:p>
          <a:p>
            <a:pPr marL="457200" indent="-457200" algn="just">
              <a:buAutoNum type="arabicParenR"/>
            </a:pPr>
            <a:r>
              <a:rPr lang="en-GB" sz="2400" b="1" dirty="0"/>
              <a:t>To incorporate</a:t>
            </a:r>
            <a:r>
              <a:rPr lang="en-GB" sz="2400" dirty="0"/>
              <a:t> a </a:t>
            </a:r>
            <a:r>
              <a:rPr lang="en-GB" sz="2400" b="1" dirty="0"/>
              <a:t>new subsidiary</a:t>
            </a:r>
            <a:r>
              <a:rPr lang="en-GB" sz="2400" dirty="0"/>
              <a:t> in the country. </a:t>
            </a:r>
          </a:p>
          <a:p>
            <a:pPr marL="457200" indent="-457200" algn="just">
              <a:buAutoNum type="arabicParenR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0DFD2-93FD-464A-B148-2258423B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4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9B46-94E5-4FD3-BBCA-3D6782CE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1) A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31034"/>
            <a:ext cx="9616446" cy="4517365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NOT a separate legal entity from the Foreign Company (FC)</a:t>
            </a:r>
            <a:endParaRPr lang="en-GB" sz="2400" dirty="0"/>
          </a:p>
          <a:p>
            <a:pPr marL="457200" lvl="1" indent="0" algn="just">
              <a:buNone/>
            </a:pPr>
            <a:endParaRPr lang="en-GB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b="1" dirty="0"/>
              <a:t>FC</a:t>
            </a:r>
            <a:r>
              <a:rPr lang="en-GB" sz="2400" dirty="0"/>
              <a:t> </a:t>
            </a:r>
            <a:r>
              <a:rPr lang="en-GB" sz="2400" b="1" dirty="0"/>
              <a:t>directly responsible for liabilities incurred by the branch</a:t>
            </a:r>
            <a:endParaRPr lang="en-GB" sz="24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b="1" dirty="0"/>
              <a:t>Total value of the capital of the headquarters</a:t>
            </a:r>
            <a:r>
              <a:rPr lang="en-GB" sz="2400" dirty="0"/>
              <a:t>, - not just capital assigned to branch, </a:t>
            </a:r>
            <a:r>
              <a:rPr lang="en-GB" sz="2400" b="1" dirty="0"/>
              <a:t>subject to the responsibility for all transactions made by the branch</a:t>
            </a:r>
            <a:r>
              <a:rPr lang="en-GB" sz="24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0AC67-FFCD-4D6C-A825-02CD5D9E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799" y="1073820"/>
            <a:ext cx="8946541" cy="5338482"/>
          </a:xfrm>
        </p:spPr>
        <p:txBody>
          <a:bodyPr>
            <a:normAutofit/>
          </a:bodyPr>
          <a:lstStyle/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GB" sz="2400" b="1" dirty="0">
              <a:solidFill>
                <a:prstClr val="white"/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en-GB" sz="2400" b="1" dirty="0"/>
              <a:t>Existence and validity of branch governed by laws of the country of origin</a:t>
            </a:r>
            <a:endParaRPr lang="en-GB" sz="240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400" dirty="0"/>
              <a:t>Branch </a:t>
            </a:r>
            <a:r>
              <a:rPr lang="en-GB" sz="2400" b="1" dirty="0"/>
              <a:t>can undertake all activities to which the company's head office is dedicated to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Required to </a:t>
            </a:r>
            <a:r>
              <a:rPr lang="en-GB" sz="2400" b="1" dirty="0"/>
              <a:t>keep separate accounts from the operations of its head office.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0AC67-FFCD-4D6C-A825-02CD5D9E5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6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Managed by a resident legal representative -</a:t>
            </a:r>
            <a:r>
              <a:rPr lang="en-GB" sz="2400" dirty="0"/>
              <a:t>broad administrative and judicial authority to conduct the transactions of the branch- 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Foreign investors must register </a:t>
            </a:r>
            <a:r>
              <a:rPr lang="en-GB" sz="2400" dirty="0"/>
              <a:t>with Registry of Commerce (</a:t>
            </a:r>
            <a:r>
              <a:rPr lang="en-GB" sz="2400" b="1" dirty="0"/>
              <a:t>IGJ</a:t>
            </a:r>
            <a:r>
              <a:rPr lang="en-GB" sz="2400" dirty="0"/>
              <a:t>).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Subject to the </a:t>
            </a:r>
            <a:r>
              <a:rPr lang="en-GB" sz="2400" b="1" dirty="0"/>
              <a:t>supervision of the Commercial Registry</a:t>
            </a:r>
          </a:p>
          <a:p>
            <a:pPr lvl="1" algn="just">
              <a:buClr>
                <a:srgbClr val="1E5155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prstClr val="white"/>
              </a:solidFill>
            </a:endParaRPr>
          </a:p>
          <a:p>
            <a:pPr lvl="1" algn="just">
              <a:buClr>
                <a:srgbClr val="1E5155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995B6-DECE-4CAD-B5DB-A3FB43F0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FCD9-F568-40C6-A241-13F86848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51" y="274438"/>
            <a:ext cx="9404723" cy="1548611"/>
          </a:xfrm>
        </p:spPr>
        <p:txBody>
          <a:bodyPr/>
          <a:lstStyle/>
          <a:p>
            <a:r>
              <a:rPr lang="en-GB" sz="3200" b="1" dirty="0"/>
              <a:t>2 &amp; 3) ACQUIRING A PARTICIPATION OR INCORPORATING A DOMESTIC BUSINESS ENTITY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0008"/>
            <a:ext cx="8946541" cy="487680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2400" dirty="0"/>
              <a:t>Foreign investors seeking to:</a:t>
            </a:r>
          </a:p>
          <a:p>
            <a:pPr marL="0" indent="0">
              <a:buNone/>
            </a:pPr>
            <a:r>
              <a:rPr lang="en-GB" sz="2400" b="1" dirty="0"/>
              <a:t>	</a:t>
            </a:r>
          </a:p>
          <a:p>
            <a:pPr marL="0" indent="0">
              <a:buNone/>
            </a:pPr>
            <a:r>
              <a:rPr lang="en-GB" sz="2400" b="1" dirty="0"/>
              <a:t>	1) purchase a participation in an existing local company, or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	2) planning to incorporate a new </a:t>
            </a:r>
            <a:r>
              <a:rPr lang="en-GB" sz="2400" dirty="0"/>
              <a:t>domestic business entity,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must register as foreign investors with the Commercial Registry </a:t>
            </a:r>
            <a:r>
              <a:rPr lang="en-GB" sz="2400" dirty="0"/>
              <a:t>(IGJ).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55958-D45E-4DA0-B76E-DB1681A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11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6086105"/>
          </a:xfrm>
        </p:spPr>
        <p:txBody>
          <a:bodyPr>
            <a:normAutofit/>
          </a:bodyPr>
          <a:lstStyle/>
          <a:p>
            <a:r>
              <a:rPr lang="en-GB" sz="2400" b="1" dirty="0"/>
              <a:t>As a separate entity</a:t>
            </a:r>
            <a:r>
              <a:rPr lang="en-GB" sz="2400" dirty="0"/>
              <a:t>, the </a:t>
            </a:r>
            <a:r>
              <a:rPr lang="en-GB" sz="2400" b="1" dirty="0"/>
              <a:t>Argentine subsidiary </a:t>
            </a:r>
            <a:r>
              <a:rPr lang="en-GB" sz="2400" dirty="0"/>
              <a:t>(and not its parent) will </a:t>
            </a:r>
            <a:r>
              <a:rPr lang="en-GB" sz="2400" b="1" dirty="0"/>
              <a:t>be liable to the extent of the capital contribution</a:t>
            </a:r>
            <a:r>
              <a:rPr lang="en-GB" sz="24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most popular forms </a:t>
            </a:r>
            <a:r>
              <a:rPr lang="en-GB" sz="2400" dirty="0"/>
              <a:t>of business entities are:</a:t>
            </a:r>
          </a:p>
          <a:p>
            <a:pPr marL="457200" lvl="1" indent="0">
              <a:buNone/>
            </a:pPr>
            <a:r>
              <a:rPr lang="en-GB" sz="2400" dirty="0"/>
              <a:t>	</a:t>
            </a:r>
          </a:p>
          <a:p>
            <a:pPr marL="457200" lvl="1" indent="0">
              <a:buNone/>
            </a:pPr>
            <a:r>
              <a:rPr lang="en-GB" sz="2400" dirty="0"/>
              <a:t>	1)  the </a:t>
            </a:r>
            <a:r>
              <a:rPr lang="en-GB" sz="2400" b="1" dirty="0"/>
              <a:t>corporation</a:t>
            </a:r>
            <a:r>
              <a:rPr lang="en-GB" sz="2400" dirty="0"/>
              <a:t> (Sociedad </a:t>
            </a:r>
            <a:r>
              <a:rPr lang="en-GB" sz="2400" dirty="0" err="1"/>
              <a:t>Anónima</a:t>
            </a:r>
            <a:r>
              <a:rPr lang="en-GB" sz="2400" dirty="0"/>
              <a:t> -S.A.-), and </a:t>
            </a:r>
          </a:p>
          <a:p>
            <a:pPr marL="457200" lvl="1" indent="0">
              <a:buNone/>
            </a:pPr>
            <a:r>
              <a:rPr lang="en-GB" sz="2400" dirty="0"/>
              <a:t>	</a:t>
            </a:r>
          </a:p>
          <a:p>
            <a:pPr marL="457200" lvl="1" indent="0">
              <a:buNone/>
            </a:pPr>
            <a:r>
              <a:rPr lang="en-GB" sz="2400" dirty="0"/>
              <a:t>	2) the </a:t>
            </a:r>
            <a:r>
              <a:rPr lang="en-GB" sz="2400" b="1" dirty="0"/>
              <a:t>limited liability company </a:t>
            </a:r>
            <a:r>
              <a:rPr lang="en-GB" sz="2400" dirty="0"/>
              <a:t>(Sociedad de </a:t>
            </a:r>
            <a:r>
              <a:rPr lang="en-GB" sz="2400" dirty="0" err="1"/>
              <a:t>Resposabilidad</a:t>
            </a:r>
            <a:r>
              <a:rPr lang="en-GB" sz="2400" dirty="0"/>
              <a:t> </a:t>
            </a:r>
            <a:r>
              <a:rPr lang="en-GB" sz="2400" dirty="0" err="1"/>
              <a:t>Limitada</a:t>
            </a:r>
            <a:r>
              <a:rPr lang="en-GB" sz="2400" dirty="0"/>
              <a:t> -	S.R.L-). 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sz="2400" dirty="0"/>
              <a:t>	3) </a:t>
            </a:r>
            <a:r>
              <a:rPr lang="en-GB" sz="2400" b="1" dirty="0"/>
              <a:t>Simplified Corporation </a:t>
            </a:r>
            <a:r>
              <a:rPr lang="en-GB" sz="2400" dirty="0"/>
              <a:t>(Sociedad </a:t>
            </a:r>
            <a:r>
              <a:rPr lang="en-GB" sz="2400" dirty="0" err="1"/>
              <a:t>Anónima</a:t>
            </a:r>
            <a:r>
              <a:rPr lang="en-GB" sz="2400" dirty="0"/>
              <a:t> </a:t>
            </a:r>
            <a:r>
              <a:rPr lang="en-GB" sz="2400" dirty="0" err="1"/>
              <a:t>Simplificada</a:t>
            </a:r>
            <a:r>
              <a:rPr lang="en-GB" sz="2400" dirty="0"/>
              <a:t> –SAS-)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55958-D45E-4DA0-B76E-DB1681A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1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B9E9-94C1-4F07-8EDB-93F8EFC7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1) Corporation (SA)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4249"/>
            <a:ext cx="8946541" cy="5035408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600" b="1" dirty="0"/>
              <a:t>Capital</a:t>
            </a:r>
            <a:r>
              <a:rPr lang="en-GB" sz="2600" dirty="0"/>
              <a:t> is </a:t>
            </a:r>
            <a:r>
              <a:rPr lang="en-GB" sz="2600" b="1" dirty="0"/>
              <a:t>divided into stock of shares </a:t>
            </a:r>
            <a:r>
              <a:rPr lang="en-GB" sz="2600" dirty="0"/>
              <a:t>(registered and non-</a:t>
            </a:r>
            <a:r>
              <a:rPr lang="en-GB" sz="2600" dirty="0" err="1"/>
              <a:t>endorsable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Rights: common or preferred shares</a:t>
            </a:r>
          </a:p>
          <a:p>
            <a:endParaRPr lang="en-GB" sz="2600" dirty="0"/>
          </a:p>
          <a:p>
            <a:r>
              <a:rPr lang="en-GB" sz="2600" b="1" dirty="0"/>
              <a:t>Transfer of shares</a:t>
            </a:r>
            <a:r>
              <a:rPr lang="en-GB" sz="2600" dirty="0"/>
              <a:t>: generally unrestricted but check by-laws</a:t>
            </a:r>
          </a:p>
          <a:p>
            <a:endParaRPr lang="en-GB" sz="2600" dirty="0"/>
          </a:p>
          <a:p>
            <a:r>
              <a:rPr lang="en-GB" sz="2600" b="1" dirty="0"/>
              <a:t>Shareholders limit their liability to their capital contributions </a:t>
            </a:r>
            <a:r>
              <a:rPr lang="en-GB" sz="2600" dirty="0"/>
              <a:t>(minimum capital ARS 100,000)</a:t>
            </a:r>
          </a:p>
          <a:p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55958-D45E-4DA0-B76E-DB1681A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78" y="452718"/>
            <a:ext cx="9273476" cy="6086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/>
              <a:t>Shareholders must hold at least one regular meeting every year </a:t>
            </a:r>
            <a:r>
              <a:rPr lang="en-GB" sz="2400" dirty="0"/>
              <a:t>(approve financial statements, appoint remove directors, etc) 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Shareholders appoint member of the Board of Directors. </a:t>
            </a:r>
          </a:p>
          <a:p>
            <a:pPr lvl="1"/>
            <a:endParaRPr lang="en-GB" sz="2200" b="1" dirty="0"/>
          </a:p>
          <a:p>
            <a:pPr lvl="1"/>
            <a:r>
              <a:rPr lang="en-GB" sz="2200" b="1" dirty="0"/>
              <a:t>1 or more depending on by-laws. </a:t>
            </a:r>
          </a:p>
          <a:p>
            <a:pPr lvl="1"/>
            <a:endParaRPr lang="en-GB" sz="2200" b="1" dirty="0"/>
          </a:p>
          <a:p>
            <a:pPr lvl="1"/>
            <a:r>
              <a:rPr lang="en-GB" sz="2200" b="1" dirty="0"/>
              <a:t>Majority must be Argentine residents</a:t>
            </a:r>
          </a:p>
          <a:p>
            <a:pPr lvl="1"/>
            <a:endParaRPr lang="en-GB" sz="2200" b="1" dirty="0"/>
          </a:p>
          <a:p>
            <a:pPr lvl="1"/>
            <a:r>
              <a:rPr lang="en-GB" sz="2200" b="1" dirty="0"/>
              <a:t>If capital raises to 50 million pesos 3 directors</a:t>
            </a: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55958-D45E-4DA0-B76E-DB1681A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91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31F8-F72E-43D2-860F-E64505D0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2) Limited Liability Company (SRL)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48971"/>
            <a:ext cx="8946541" cy="4656311"/>
          </a:xfrm>
        </p:spPr>
        <p:txBody>
          <a:bodyPr>
            <a:normAutofit/>
          </a:bodyPr>
          <a:lstStyle/>
          <a:p>
            <a:r>
              <a:rPr lang="en-GB" sz="2400" b="1" dirty="0"/>
              <a:t>Members limit their liability to the par value of the membership interests (“</a:t>
            </a:r>
            <a:r>
              <a:rPr lang="en-GB" sz="2400" b="1" dirty="0" err="1"/>
              <a:t>cuotas</a:t>
            </a:r>
            <a:r>
              <a:rPr lang="en-GB" sz="2400" b="1" dirty="0"/>
              <a:t>”) they agree to subscribe.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/>
              <a:t>Transfer of membership interest are registered with IGJ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Minimum number of </a:t>
            </a:r>
            <a:r>
              <a:rPr lang="en-GB" sz="2400" b="1" dirty="0"/>
              <a:t>membership interest 2 and max 50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No minimum capital required but IGJ requires that capital is adequate to the company’s corporate purpose</a:t>
            </a:r>
          </a:p>
          <a:p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55958-D45E-4DA0-B76E-DB1681A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005D-84BA-4D62-9232-E4DB5EA0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SINGLE SHAREHOLDER CORPORATION (SSC) 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5600"/>
            <a:ext cx="8946541" cy="462279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Recently, </a:t>
            </a:r>
            <a:r>
              <a:rPr lang="en-GB" sz="2400" b="1" dirty="0"/>
              <a:t>SSC have been allowed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Shareholder cannot be another shareholder corporation</a:t>
            </a:r>
          </a:p>
          <a:p>
            <a:endParaRPr lang="en-GB" sz="2400" dirty="0"/>
          </a:p>
          <a:p>
            <a:r>
              <a:rPr lang="en-GB" sz="2400" dirty="0"/>
              <a:t>100% of capital stock must be paid up upon incorporation </a:t>
            </a:r>
          </a:p>
          <a:p>
            <a:endParaRPr lang="en-GB" sz="2400" dirty="0"/>
          </a:p>
          <a:p>
            <a:r>
              <a:rPr lang="en-GB" sz="2400" dirty="0"/>
              <a:t>Subject to permanent government supervision and must appoint auditor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2668A-BB8D-4281-98C0-EAE2583E8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7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BF0C-92D4-49A8-8043-BD80DBF9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/>
            </a:br>
            <a:r>
              <a:rPr lang="en-GB" b="1" dirty="0"/>
              <a:t>TOPICS OF THE PRESENTATION: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GB" b="1" dirty="0"/>
          </a:p>
          <a:p>
            <a:pPr marL="457200" indent="-457200" algn="just">
              <a:buAutoNum type="arabicParenR"/>
            </a:pPr>
            <a:r>
              <a:rPr lang="en-GB" sz="2400" b="1" dirty="0"/>
              <a:t>Overview of Argentina</a:t>
            </a:r>
          </a:p>
          <a:p>
            <a:pPr marL="457200" indent="-457200" algn="just">
              <a:buAutoNum type="arabicParenR"/>
            </a:pPr>
            <a:endParaRPr lang="en-GB" sz="2400" b="1" dirty="0"/>
          </a:p>
          <a:p>
            <a:pPr marL="457200" indent="-457200" algn="just">
              <a:buAutoNum type="arabicParenR"/>
            </a:pPr>
            <a:r>
              <a:rPr lang="en-GB" sz="2400" b="1" dirty="0"/>
              <a:t>Protection for Foreign Investors – Legal Framework</a:t>
            </a:r>
          </a:p>
          <a:p>
            <a:pPr marL="457200" indent="-457200" algn="just">
              <a:buAutoNum type="arabicParenR"/>
            </a:pPr>
            <a:endParaRPr lang="en-GB" sz="2400" b="1" dirty="0"/>
          </a:p>
          <a:p>
            <a:pPr marL="457200" indent="-457200" algn="just">
              <a:buAutoNum type="arabicParenR"/>
            </a:pPr>
            <a:r>
              <a:rPr lang="en-GB" sz="2400" b="1" dirty="0"/>
              <a:t>Structuring the deal – Legal Updates</a:t>
            </a:r>
          </a:p>
          <a:p>
            <a:pPr marL="457200" indent="-457200" algn="just">
              <a:buAutoNum type="arabicParenR"/>
            </a:pPr>
            <a:endParaRPr lang="en-GB" b="1" dirty="0"/>
          </a:p>
          <a:p>
            <a:pPr marL="457200" indent="-457200">
              <a:buAutoNum type="arabicParenR"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59699-1CCB-45C5-9E1F-CA2066B1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5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A5B9-3CB6-42C4-8DEE-30116126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THE SIMPLIFIED CORPORATION – LEGAL UPDATE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30" y="1364342"/>
            <a:ext cx="9258824" cy="5406571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GB" sz="9600" b="1" dirty="0"/>
          </a:p>
          <a:p>
            <a:pPr marL="0" indent="0" fontAlgn="base">
              <a:buNone/>
            </a:pPr>
            <a:r>
              <a:rPr lang="en-GB" sz="9600" dirty="0"/>
              <a:t>“</a:t>
            </a:r>
            <a:r>
              <a:rPr lang="en-GB" sz="9600" b="1" dirty="0"/>
              <a:t>Entrepreneurs Act”</a:t>
            </a:r>
            <a:r>
              <a:rPr lang="en-GB" sz="9600" dirty="0"/>
              <a:t>, </a:t>
            </a:r>
            <a:r>
              <a:rPr lang="en-GB" sz="9600" b="1" dirty="0"/>
              <a:t>new company type</a:t>
            </a:r>
            <a:r>
              <a:rPr lang="en-GB" sz="9600" dirty="0"/>
              <a:t> - </a:t>
            </a:r>
            <a:r>
              <a:rPr lang="en-GB" sz="9600" b="1" dirty="0"/>
              <a:t>SAS-</a:t>
            </a:r>
            <a:endParaRPr lang="en-GB" sz="9600" dirty="0"/>
          </a:p>
          <a:p>
            <a:pPr fontAlgn="base"/>
            <a:endParaRPr lang="en-GB" sz="9600" dirty="0"/>
          </a:p>
          <a:p>
            <a:pPr algn="just" fontAlgn="base"/>
            <a:r>
              <a:rPr lang="en-GB" sz="9600" dirty="0"/>
              <a:t>SAS principle “</a:t>
            </a:r>
            <a:r>
              <a:rPr lang="en-GB" sz="9600" b="1" dirty="0"/>
              <a:t>freedom of contract” – unlike SA or SRL-,</a:t>
            </a:r>
            <a:r>
              <a:rPr lang="en-GB" sz="9600" dirty="0"/>
              <a:t> with very few mandatory provisions, making it a:</a:t>
            </a:r>
          </a:p>
          <a:p>
            <a:pPr marL="457200" lvl="1" indent="0" algn="just" fontAlgn="base">
              <a:buNone/>
            </a:pPr>
            <a:endParaRPr lang="en-GB" sz="9600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9600" b="1" dirty="0"/>
              <a:t>very flexible, 							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endParaRPr lang="en-GB" sz="9600" b="1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9600" b="1" dirty="0"/>
              <a:t>fast to incorporate, 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endParaRPr lang="en-GB" sz="9600" b="1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9600" b="1" dirty="0"/>
              <a:t>highly customizable, and 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endParaRPr lang="en-GB" sz="9600" b="1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9600" b="1" dirty="0"/>
              <a:t>cost-effective legal vehicle</a:t>
            </a:r>
            <a:r>
              <a:rPr lang="en-GB" sz="9600" dirty="0"/>
              <a:t>. </a:t>
            </a:r>
          </a:p>
          <a:p>
            <a:pPr fontAlgn="base"/>
            <a:endParaRPr lang="en-GB" dirty="0"/>
          </a:p>
          <a:p>
            <a:pPr marL="0" indent="0" fontAlgn="base">
              <a:buNone/>
            </a:pP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EE665-96E5-4189-A012-498D9B8A8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8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6" y="452718"/>
            <a:ext cx="9411498" cy="6086105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GB" sz="2800" b="1" dirty="0"/>
              <a:t>MAIN FEATURES</a:t>
            </a:r>
          </a:p>
          <a:p>
            <a:pPr marL="0" indent="0" algn="just" fontAlgn="base">
              <a:buNone/>
            </a:pPr>
            <a:r>
              <a:rPr lang="en-GB" sz="2400" dirty="0"/>
              <a:t>	</a:t>
            </a:r>
          </a:p>
          <a:p>
            <a:pPr marL="0" indent="0" algn="just" fontAlgn="base">
              <a:buNone/>
            </a:pPr>
            <a:r>
              <a:rPr lang="en-GB" sz="2400" dirty="0"/>
              <a:t>1) Incorporation by </a:t>
            </a:r>
            <a:r>
              <a:rPr lang="en-GB" sz="2400" b="1" dirty="0"/>
              <a:t>one or more individuals </a:t>
            </a:r>
            <a:r>
              <a:rPr lang="en-GB" sz="2400" dirty="0"/>
              <a:t>or </a:t>
            </a:r>
            <a:r>
              <a:rPr lang="en-GB" sz="2400" b="1" dirty="0"/>
              <a:t>legal entities</a:t>
            </a:r>
            <a:endParaRPr lang="en-GB" sz="2400" dirty="0"/>
          </a:p>
          <a:p>
            <a:pPr marL="0" indent="0" algn="just" fontAlgn="base">
              <a:buNone/>
            </a:pPr>
            <a:r>
              <a:rPr lang="en-GB" sz="2400" b="1" dirty="0"/>
              <a:t>No nationality, nor residence requirement</a:t>
            </a:r>
            <a:r>
              <a:rPr lang="en-GB" sz="2400" dirty="0"/>
              <a:t> </a:t>
            </a:r>
            <a:r>
              <a:rPr lang="en-GB" sz="2400" b="1" dirty="0"/>
              <a:t>to be a shareholder </a:t>
            </a:r>
            <a:r>
              <a:rPr lang="en-GB" sz="2400" dirty="0"/>
              <a:t>of a SAS</a:t>
            </a:r>
          </a:p>
          <a:p>
            <a:pPr marL="0" indent="0" algn="just" fontAlgn="base">
              <a:buNone/>
            </a:pPr>
            <a:r>
              <a:rPr lang="en-GB" sz="2400" dirty="0"/>
              <a:t>	</a:t>
            </a:r>
          </a:p>
          <a:p>
            <a:pPr marL="0" indent="0" algn="just" fontAlgn="base">
              <a:buNone/>
            </a:pPr>
            <a:endParaRPr lang="en-GB" sz="2400" dirty="0"/>
          </a:p>
          <a:p>
            <a:pPr marL="0" indent="0" algn="just" fontAlgn="base">
              <a:buNone/>
            </a:pPr>
            <a:r>
              <a:rPr lang="en-GB" sz="2400" dirty="0"/>
              <a:t>2) </a:t>
            </a:r>
            <a:r>
              <a:rPr lang="en-GB" sz="2400" b="1" dirty="0"/>
              <a:t>Created electronically</a:t>
            </a:r>
          </a:p>
          <a:p>
            <a:pPr marL="0" indent="0" algn="just" fontAlgn="base">
              <a:buNone/>
            </a:pPr>
            <a:r>
              <a:rPr lang="en-GB" sz="2400" b="1" dirty="0"/>
              <a:t>Registered and Tax ID within 24 hours</a:t>
            </a:r>
            <a:r>
              <a:rPr lang="en-GB" sz="2400" dirty="0"/>
              <a:t>, provided shareholders  choose model articles of association</a:t>
            </a:r>
          </a:p>
          <a:p>
            <a:pPr marL="0" indent="0" fontAlgn="base">
              <a:buNone/>
            </a:pP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EE665-96E5-4189-A012-498D9B8A8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56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13" y="258792"/>
            <a:ext cx="9664541" cy="628003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en-GB" sz="2400" b="1" dirty="0"/>
          </a:p>
          <a:p>
            <a:pPr marL="0" indent="0" algn="just" fontAlgn="base">
              <a:buNone/>
            </a:pPr>
            <a:r>
              <a:rPr lang="en-GB" sz="2400" b="1" dirty="0"/>
              <a:t>3) Plural corporate purposes allowed </a:t>
            </a:r>
            <a:r>
              <a:rPr lang="en-GB" sz="2400" dirty="0"/>
              <a:t>(activities of said plural corporate purpose do not need to be related)</a:t>
            </a:r>
          </a:p>
          <a:p>
            <a:pPr lvl="1" algn="just" fontAlgn="base"/>
            <a:endParaRPr lang="en-GB" sz="2200" dirty="0"/>
          </a:p>
          <a:p>
            <a:pPr lvl="1" algn="just" fontAlgn="base"/>
            <a:r>
              <a:rPr lang="en-GB" sz="2200" dirty="0"/>
              <a:t>very few </a:t>
            </a:r>
            <a:r>
              <a:rPr lang="en-GB" sz="2200" b="1" dirty="0"/>
              <a:t>restrictions</a:t>
            </a:r>
            <a:r>
              <a:rPr lang="en-GB" sz="2200" dirty="0"/>
              <a:t> -most significant one: </a:t>
            </a:r>
            <a:r>
              <a:rPr lang="en-GB" sz="2200" b="1" dirty="0"/>
              <a:t>SAS not allowed to offer their equity or debt securities to the general public-</a:t>
            </a:r>
            <a:endParaRPr lang="en-GB" sz="2200" dirty="0"/>
          </a:p>
          <a:p>
            <a:pPr algn="just" fontAlgn="base"/>
            <a:endParaRPr lang="en-GB" sz="2400" dirty="0"/>
          </a:p>
          <a:p>
            <a:pPr marL="0" indent="0" algn="just" fontAlgn="base">
              <a:buNone/>
            </a:pPr>
            <a:endParaRPr lang="en-GB" sz="2400" b="1" dirty="0"/>
          </a:p>
          <a:p>
            <a:pPr marL="0" indent="0" algn="just" fontAlgn="base">
              <a:buNone/>
            </a:pPr>
            <a:r>
              <a:rPr lang="en-GB" sz="2400" b="1" dirty="0"/>
              <a:t>4) Minimum stock capital:</a:t>
            </a:r>
            <a:r>
              <a:rPr lang="en-GB" sz="2400" dirty="0"/>
              <a:t> </a:t>
            </a:r>
            <a:r>
              <a:rPr lang="en-GB" sz="2400" b="1" dirty="0"/>
              <a:t>two monthly minimum salaries</a:t>
            </a:r>
            <a:endParaRPr lang="en-GB" sz="2400" dirty="0"/>
          </a:p>
          <a:p>
            <a:pPr algn="just" fontAlgn="base"/>
            <a:endParaRPr lang="en-GB" sz="2400" dirty="0"/>
          </a:p>
          <a:p>
            <a:pPr marL="0" indent="0" algn="just" fontAlgn="base">
              <a:buNone/>
            </a:pPr>
            <a:endParaRPr lang="en-GB" sz="2400" b="1" dirty="0"/>
          </a:p>
          <a:p>
            <a:pPr marL="0" indent="0" algn="just" fontAlgn="base">
              <a:buNone/>
            </a:pPr>
            <a:r>
              <a:rPr lang="en-GB" sz="2400" b="1" dirty="0"/>
              <a:t>5) Shareholders limit their liability to their contribution</a:t>
            </a:r>
            <a:endParaRPr lang="en-GB" sz="2400" dirty="0"/>
          </a:p>
          <a:p>
            <a:pPr algn="just" fontAlgn="base"/>
            <a:endParaRPr lang="en-GB" sz="2400" dirty="0"/>
          </a:p>
          <a:p>
            <a:pPr algn="just"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11924-3C4E-4A3C-9C79-858213E0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13" y="258792"/>
            <a:ext cx="9664541" cy="628003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GB" sz="2400" b="1" dirty="0"/>
              <a:t>6) Managers</a:t>
            </a:r>
            <a:r>
              <a:rPr lang="en-GB" sz="2400" dirty="0"/>
              <a:t> have to be </a:t>
            </a:r>
            <a:r>
              <a:rPr lang="en-GB" sz="2400" b="1" dirty="0"/>
              <a:t>individuals </a:t>
            </a:r>
          </a:p>
          <a:p>
            <a:pPr marL="0" indent="0" algn="just" fontAlgn="base">
              <a:buNone/>
            </a:pPr>
            <a:endParaRPr lang="en-GB" sz="2400" b="1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2200" b="1" dirty="0"/>
              <a:t>Argentine </a:t>
            </a:r>
            <a:r>
              <a:rPr lang="en-GB" sz="2200" dirty="0"/>
              <a:t>citizens </a:t>
            </a:r>
            <a:r>
              <a:rPr lang="en-GB" sz="2200" b="1" dirty="0"/>
              <a:t>or foreign </a:t>
            </a:r>
            <a:r>
              <a:rPr lang="en-GB" sz="2200" dirty="0"/>
              <a:t>individuals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2200" b="1" dirty="0"/>
              <a:t>only one of them must reside in Argentina</a:t>
            </a:r>
            <a:endParaRPr lang="en-GB" sz="2200" dirty="0"/>
          </a:p>
          <a:p>
            <a:pPr algn="just" fontAlgn="base"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n-GB" sz="2400" b="1" dirty="0"/>
              <a:t>Foreign managers must: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endParaRPr lang="en-GB" sz="2200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2200" dirty="0"/>
              <a:t>get a </a:t>
            </a:r>
            <a:r>
              <a:rPr lang="en-GB" sz="2200" b="1" dirty="0"/>
              <a:t>tax ID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endParaRPr lang="en-GB" sz="2200" b="1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2200" b="1" dirty="0"/>
              <a:t>appoint a legal representative </a:t>
            </a:r>
            <a:r>
              <a:rPr lang="en-GB" sz="2200" dirty="0"/>
              <a:t>in Argentina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endParaRPr lang="en-GB" sz="2200" dirty="0"/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2200" dirty="0"/>
              <a:t>set a </a:t>
            </a:r>
            <a:r>
              <a:rPr lang="en-GB" sz="2200" b="1" dirty="0"/>
              <a:t>legal address </a:t>
            </a:r>
            <a:r>
              <a:rPr lang="en-GB" sz="2200" dirty="0"/>
              <a:t>in Argentina</a:t>
            </a:r>
          </a:p>
          <a:p>
            <a:pPr algn="just"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11924-3C4E-4A3C-9C79-858213E0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2" y="452718"/>
            <a:ext cx="9428751" cy="6086105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GB" sz="2400" dirty="0"/>
              <a:t>7) Can </a:t>
            </a:r>
            <a:r>
              <a:rPr lang="en-GB" sz="2400" b="1" dirty="0"/>
              <a:t>keep their corporate and accounting books by electronic means.</a:t>
            </a:r>
            <a:r>
              <a:rPr lang="en-GB" sz="2400" dirty="0"/>
              <a:t> </a:t>
            </a:r>
          </a:p>
          <a:p>
            <a:pPr lvl="1" algn="just" fontAlgn="base"/>
            <a:r>
              <a:rPr lang="en-GB" sz="2200" dirty="0"/>
              <a:t>Not required to submit financial statements to the Public Registry;</a:t>
            </a:r>
          </a:p>
          <a:p>
            <a:pPr marL="0" indent="0" algn="just" fontAlgn="base">
              <a:buNone/>
            </a:pPr>
            <a:endParaRPr lang="en-GB" sz="2400" dirty="0"/>
          </a:p>
          <a:p>
            <a:pPr algn="just" fontAlgn="base"/>
            <a:r>
              <a:rPr lang="en-GB" sz="2400" b="1" dirty="0"/>
              <a:t>Most of the above-listed features are NOT allowed for corporations nor for limited liability companies</a:t>
            </a:r>
            <a:r>
              <a:rPr lang="en-GB" sz="2400" dirty="0"/>
              <a:t>.</a:t>
            </a:r>
          </a:p>
          <a:p>
            <a:pPr marL="0" indent="0" algn="just" fontAlgn="base">
              <a:buNone/>
            </a:pPr>
            <a:endParaRPr lang="en-GB" sz="2400" dirty="0"/>
          </a:p>
          <a:p>
            <a:pPr marL="0" indent="0" algn="just" fontAlgn="base">
              <a:buNone/>
            </a:pPr>
            <a:r>
              <a:rPr lang="en-GB" sz="2400" b="1" dirty="0"/>
              <a:t>Conclusion: except for those companies wishing to go public, the SAS offers advantages unmatched by the other company types in Argentina, whether for Argentine or international clients</a:t>
            </a:r>
          </a:p>
          <a:p>
            <a:pPr fontAlgn="base"/>
            <a:endParaRPr lang="en-GB" dirty="0"/>
          </a:p>
          <a:p>
            <a:pPr fontAlgn="base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7699D-DF06-4097-8DD7-F25C9B73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1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30B7-6D0D-4335-9551-CF20B4E4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/>
              <a:t>REQUIREMENTS AND TIMING – LEGAL UPDATE</a:t>
            </a:r>
            <a:endParaRPr lang="en-GB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400" dirty="0"/>
              <a:t>New government </a:t>
            </a:r>
            <a:r>
              <a:rPr lang="en-GB" sz="2400" b="1" dirty="0"/>
              <a:t>simplified the registration process of foreign companies wanting to do business in Argentina</a:t>
            </a:r>
            <a:r>
              <a:rPr lang="en-GB" sz="2400" dirty="0"/>
              <a:t>. 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endParaRPr lang="en-GB" sz="22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GB" sz="2200" dirty="0"/>
              <a:t>Change effective since 30 August 2018.</a:t>
            </a:r>
          </a:p>
          <a:p>
            <a:pPr marL="0" indent="0" fontAlgn="base">
              <a:buNone/>
            </a:pPr>
            <a:endParaRPr lang="en-GB" sz="2400" dirty="0"/>
          </a:p>
          <a:p>
            <a:pPr fontAlgn="base"/>
            <a:r>
              <a:rPr lang="en-GB" sz="2400" dirty="0"/>
              <a:t>See General Resolution of Public Registry (</a:t>
            </a:r>
            <a:r>
              <a:rPr lang="en-GB" sz="2400" dirty="0" err="1"/>
              <a:t>Inspeccion</a:t>
            </a:r>
            <a:r>
              <a:rPr lang="en-GB" sz="2400" dirty="0"/>
              <a:t> General de Justicia) No 6 / 2018.</a:t>
            </a:r>
          </a:p>
          <a:p>
            <a:pPr fontAlgn="base"/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84A87-17F7-49E5-8A65-56ED1B9EF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0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38" y="253041"/>
            <a:ext cx="9819815" cy="6556075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GB" sz="11200" b="1" dirty="0"/>
              <a:t>MOST SIGNIFICANT CHANGES</a:t>
            </a:r>
          </a:p>
          <a:p>
            <a:pPr marL="0" indent="0" algn="just" fontAlgn="base">
              <a:buNone/>
            </a:pPr>
            <a:r>
              <a:rPr lang="en-GB" sz="9600" dirty="0"/>
              <a:t>	</a:t>
            </a:r>
          </a:p>
          <a:p>
            <a:pPr marL="0" indent="0" algn="just" fontAlgn="base">
              <a:buNone/>
            </a:pPr>
            <a:r>
              <a:rPr lang="en-GB" sz="9600" dirty="0"/>
              <a:t>Foreign companies </a:t>
            </a:r>
            <a:r>
              <a:rPr lang="en-GB" sz="9600" b="1" dirty="0"/>
              <a:t>no longer have to</a:t>
            </a:r>
          </a:p>
          <a:p>
            <a:pPr marL="0" indent="0" algn="just" fontAlgn="base">
              <a:buNone/>
            </a:pPr>
            <a:endParaRPr lang="en-GB" sz="9600" b="1" dirty="0"/>
          </a:p>
          <a:p>
            <a:pPr marL="0" indent="0" algn="just" fontAlgn="base">
              <a:buNone/>
            </a:pPr>
            <a:r>
              <a:rPr lang="en-GB" sz="9600" b="1" dirty="0"/>
              <a:t>1) name ultimate beneficial ownership </a:t>
            </a:r>
          </a:p>
          <a:p>
            <a:pPr marL="0" indent="0" algn="just" fontAlgn="base">
              <a:buNone/>
            </a:pPr>
            <a:endParaRPr lang="en-GB" sz="9600" b="1" dirty="0"/>
          </a:p>
          <a:p>
            <a:pPr marL="0" indent="0" algn="just" fontAlgn="base">
              <a:buNone/>
            </a:pPr>
            <a:r>
              <a:rPr lang="en-GB" sz="9600" b="1" dirty="0"/>
              <a:t>2) show evidence of the existence of assets or significant economic activities abroad</a:t>
            </a:r>
          </a:p>
          <a:p>
            <a:pPr marL="0" indent="0" algn="just" fontAlgn="base">
              <a:buNone/>
            </a:pPr>
            <a:endParaRPr lang="en-GB" sz="9600" dirty="0"/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n-GB" sz="9600" dirty="0"/>
              <a:t>Before FC show evidence of </a:t>
            </a:r>
            <a:r>
              <a:rPr lang="en-GB" sz="9600" b="1" dirty="0"/>
              <a:t>overseas substance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9600" dirty="0"/>
              <a:t>substantial part of the </a:t>
            </a:r>
            <a:r>
              <a:rPr lang="en-GB" sz="9600" b="1" dirty="0"/>
              <a:t>entity’s activities and assets are located outside Argentina </a:t>
            </a:r>
            <a:r>
              <a:rPr lang="en-GB" sz="9600" dirty="0"/>
              <a:t>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9600" b="1" dirty="0"/>
              <a:t>central management is conducted abroad.</a:t>
            </a:r>
            <a:endParaRPr lang="en-GB" sz="9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9600" dirty="0"/>
              <a:t>This requirement was aimed at confirming that the entity is a “</a:t>
            </a:r>
            <a:r>
              <a:rPr lang="en-GB" sz="9600" b="1" dirty="0"/>
              <a:t>true” foreign company</a:t>
            </a:r>
            <a:r>
              <a:rPr lang="en-GB" sz="9600" dirty="0"/>
              <a:t>, and not just a shell or paper company</a:t>
            </a:r>
          </a:p>
          <a:p>
            <a:pPr marL="457200" indent="-457200" algn="just" fontAlgn="base">
              <a:buAutoNum type="arabicParenR"/>
            </a:pPr>
            <a:endParaRPr lang="en-GB" sz="2400" dirty="0"/>
          </a:p>
          <a:p>
            <a:pPr marL="0" indent="0" algn="just" fontAlgn="base">
              <a:buNone/>
            </a:pPr>
            <a:r>
              <a:rPr lang="en-GB" dirty="0"/>
              <a:t>	</a:t>
            </a:r>
          </a:p>
          <a:p>
            <a:pPr marL="0" indent="0" algn="just" fontAlgn="base">
              <a:buNone/>
            </a:pPr>
            <a:r>
              <a:rPr lang="en-GB" dirty="0"/>
              <a:t>	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CE319-F591-4859-8C53-FBA49F2F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97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38" y="253042"/>
            <a:ext cx="9819815" cy="635479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GB" dirty="0"/>
              <a:t>	</a:t>
            </a:r>
          </a:p>
          <a:p>
            <a:pPr marL="0" indent="0" algn="just" fontAlgn="base">
              <a:buNone/>
            </a:pPr>
            <a:r>
              <a:rPr lang="en-GB" sz="2400" dirty="0"/>
              <a:t>3) The </a:t>
            </a:r>
            <a:r>
              <a:rPr lang="en-GB" sz="2400" b="1" dirty="0"/>
              <a:t>Annual Reporting Regime has been abolished</a:t>
            </a:r>
            <a:r>
              <a:rPr lang="en-GB" sz="2400" dirty="0"/>
              <a:t>. </a:t>
            </a:r>
          </a:p>
          <a:p>
            <a:pPr lvl="1" algn="just" fontAlgn="base">
              <a:buFont typeface="Wingdings" panose="05000000000000000000" pitchFamily="2" charset="2"/>
              <a:buChar char="Ø"/>
            </a:pPr>
            <a:r>
              <a:rPr lang="en-GB" sz="2400" dirty="0"/>
              <a:t>Once registered with the Public Registry, foreign companies will not need to submit yearly documents and information on their assets, business activities and shareholders;</a:t>
            </a:r>
          </a:p>
          <a:p>
            <a:pPr algn="just" fontAlgn="base"/>
            <a:endParaRPr lang="en-GB" sz="2400" dirty="0"/>
          </a:p>
          <a:p>
            <a:pPr marL="0" indent="0" algn="just" fontAlgn="base">
              <a:buNone/>
            </a:pPr>
            <a:r>
              <a:rPr lang="en-GB" sz="2400" b="1" dirty="0"/>
              <a:t>If FC are incorporated in non-cooperative jurisdictions for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2400" dirty="0"/>
              <a:t>fiscal transparency,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2400" dirty="0"/>
              <a:t>Money Laundering, and / or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2400" dirty="0"/>
              <a:t>Financing of Terrorism, </a:t>
            </a:r>
          </a:p>
          <a:p>
            <a:pPr marL="0" indent="0" algn="just" fontAlgn="base">
              <a:buNone/>
            </a:pPr>
            <a:endParaRPr lang="en-GB" sz="2400" b="1" dirty="0"/>
          </a:p>
          <a:p>
            <a:pPr marL="0" indent="0" algn="just" fontAlgn="base">
              <a:buNone/>
            </a:pPr>
            <a:r>
              <a:rPr lang="en-GB" sz="2400" b="1" dirty="0"/>
              <a:t>the IGJ will require proof on the existence of significant economic activities abroad, and will strictly evaluate the evidence submitted</a:t>
            </a:r>
            <a:endParaRPr lang="en-GB" sz="2400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CE319-F591-4859-8C53-FBA49F2F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03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24" y="264543"/>
            <a:ext cx="9302230" cy="610750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r>
              <a:rPr lang="en-GB" sz="2400" b="1" dirty="0"/>
              <a:t>REQUIREMENTS AND TIMING</a:t>
            </a:r>
          </a:p>
          <a:p>
            <a:endParaRPr lang="en-GB" sz="2400" dirty="0"/>
          </a:p>
          <a:p>
            <a:r>
              <a:rPr lang="en-GB" sz="2400" b="1" dirty="0"/>
              <a:t>Incorporation</a:t>
            </a:r>
            <a:r>
              <a:rPr lang="en-GB" sz="2400" dirty="0"/>
              <a:t> of </a:t>
            </a:r>
            <a:r>
              <a:rPr lang="en-GB" sz="2400" b="1" dirty="0"/>
              <a:t>domestic company </a:t>
            </a:r>
            <a:r>
              <a:rPr lang="en-GB" sz="2400" dirty="0"/>
              <a:t>is a </a:t>
            </a:r>
            <a:r>
              <a:rPr lang="en-GB" sz="2400" b="1" dirty="0"/>
              <a:t>straightforward </a:t>
            </a:r>
            <a:r>
              <a:rPr lang="en-GB" sz="2400" dirty="0"/>
              <a:t>process </a:t>
            </a:r>
          </a:p>
          <a:p>
            <a:endParaRPr lang="en-GB" sz="2400" dirty="0"/>
          </a:p>
          <a:p>
            <a:r>
              <a:rPr lang="en-GB" sz="2400" dirty="0"/>
              <a:t>Timing: </a:t>
            </a:r>
            <a:r>
              <a:rPr lang="en-GB" sz="2400" b="1" dirty="0"/>
              <a:t>2 to 3 weeks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registrant must:</a:t>
            </a:r>
          </a:p>
          <a:p>
            <a:pPr marL="0" indent="0">
              <a:buNone/>
            </a:pPr>
            <a:r>
              <a:rPr lang="en-GB" sz="2400" dirty="0"/>
              <a:t>	1) execute a </a:t>
            </a:r>
            <a:r>
              <a:rPr lang="en-GB" sz="2400" b="1" dirty="0"/>
              <a:t>public deed or private instrument</a:t>
            </a:r>
            <a:r>
              <a:rPr lang="en-GB" sz="2400" dirty="0"/>
              <a:t>, </a:t>
            </a:r>
          </a:p>
          <a:p>
            <a:pPr marL="0" indent="0">
              <a:buNone/>
            </a:pPr>
            <a:r>
              <a:rPr lang="en-GB" sz="2400" dirty="0"/>
              <a:t>	2) establish a </a:t>
            </a:r>
            <a:r>
              <a:rPr lang="en-GB" sz="2400" b="1" dirty="0"/>
              <a:t>domicile</a:t>
            </a:r>
            <a:r>
              <a:rPr lang="en-GB" sz="2400" dirty="0"/>
              <a:t> in the applicable jurisdiction and </a:t>
            </a:r>
          </a:p>
          <a:p>
            <a:pPr marL="0" indent="0">
              <a:buNone/>
            </a:pPr>
            <a:r>
              <a:rPr lang="en-GB" sz="2400" dirty="0"/>
              <a:t>	3) </a:t>
            </a:r>
            <a:r>
              <a:rPr lang="en-GB" sz="2400" b="1" dirty="0"/>
              <a:t>register with the local Public Registry of Commerce, AFIP and local tax authorities</a:t>
            </a:r>
            <a:r>
              <a:rPr lang="en-GB" sz="2400" dirty="0"/>
              <a:t>.</a:t>
            </a:r>
            <a:endParaRPr lang="en-GB" sz="2400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4FA0E-EB92-4705-935A-34EF0499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31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624" y="264543"/>
            <a:ext cx="9302230" cy="610750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r>
              <a:rPr lang="en-GB" sz="2400" b="1" dirty="0"/>
              <a:t>Presentation by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FEDERICO MIGUEL AMADEO CINCOTTA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Solicitor of England &amp; Wales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And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/>
              <a:t>Argentine Lawyer</a:t>
            </a:r>
          </a:p>
          <a:p>
            <a:pPr marL="0" indent="0" algn="ctr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Queries: federico.cincotta@cincottaadvisory.com</a:t>
            </a:r>
          </a:p>
          <a:p>
            <a:endParaRPr lang="en-GB" sz="2400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4FA0E-EB92-4705-935A-34EF0499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5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CDEB-6946-435D-A8BE-6D72D049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1)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GB" b="1" dirty="0"/>
          </a:p>
          <a:p>
            <a:pPr algn="just"/>
            <a:endParaRPr lang="en-GB" sz="2400" b="1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Territorial size: 2</a:t>
            </a:r>
            <a:r>
              <a:rPr lang="en-GB" sz="2400" b="1" baseline="30000" dirty="0"/>
              <a:t>nd</a:t>
            </a:r>
            <a:r>
              <a:rPr lang="en-GB" sz="2400" b="1" dirty="0"/>
              <a:t> Latin America  </a:t>
            </a:r>
          </a:p>
          <a:p>
            <a:pPr marL="0" indent="0" algn="just">
              <a:buNone/>
            </a:pPr>
            <a:r>
              <a:rPr lang="en-GB" sz="2400" b="1" dirty="0"/>
              <a:t>					  8th world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Area: 2.78 million Km2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Population:</a:t>
            </a:r>
            <a:r>
              <a:rPr lang="en-GB" sz="2400" dirty="0"/>
              <a:t> </a:t>
            </a:r>
            <a:r>
              <a:rPr lang="en-GB" sz="2400" b="1" dirty="0"/>
              <a:t>44.04 million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59699-1CCB-45C5-9E1F-CA2066B1A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87456C-9D28-43C4-BED8-75C949003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29" y="1400824"/>
            <a:ext cx="4261487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9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r>
              <a:rPr lang="en-GB" sz="5400" b="1" dirty="0"/>
              <a:t>THANK YOU!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4FA0E-EB92-4705-935A-34EF0499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9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4156A6-39F8-4A83-9CCC-26745199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3674849"/>
            <a:ext cx="6381135" cy="3282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BAC9D-6889-44A9-AB25-E1B002C3C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0865" cy="3674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2CB71-C3C7-49A5-B956-12055A23F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841956"/>
            <a:ext cx="5328029" cy="2920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93B4A-3616-4002-985D-0074F64F5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-1"/>
            <a:ext cx="6381135" cy="36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C496-7C61-4DED-A440-9DD3D4E3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4" y="212785"/>
            <a:ext cx="3382825" cy="960407"/>
          </a:xfrm>
        </p:spPr>
        <p:txBody>
          <a:bodyPr/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endParaRPr lang="en-GB" dirty="0"/>
          </a:p>
          <a:p>
            <a:pPr marL="457200" indent="-457200" algn="just">
              <a:buAutoNum type="arabicParenR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B26C78-6B75-41E1-A848-EDA1DE58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125" y="1006415"/>
            <a:ext cx="4364966" cy="5745193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Representative, Republic and Federal government</a:t>
            </a:r>
            <a:r>
              <a:rPr lang="en-GB" sz="2400" dirty="0"/>
              <a:t>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Branches:</a:t>
            </a:r>
          </a:p>
          <a:p>
            <a:pPr algn="just"/>
            <a:endParaRPr lang="en-GB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b="1" dirty="0"/>
              <a:t>Executive</a:t>
            </a:r>
            <a:r>
              <a:rPr lang="en-GB" sz="2400" dirty="0"/>
              <a:t>, headed by the </a:t>
            </a:r>
            <a:r>
              <a:rPr lang="en-GB" sz="2400" b="1" dirty="0"/>
              <a:t>President</a:t>
            </a:r>
            <a:r>
              <a:rPr lang="en-GB" sz="2400" dirty="0"/>
              <a:t>; </a:t>
            </a:r>
          </a:p>
          <a:p>
            <a:pPr algn="just"/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b="1" dirty="0"/>
              <a:t>Legislative</a:t>
            </a:r>
            <a:r>
              <a:rPr lang="en-GB" sz="2400" dirty="0"/>
              <a:t>, </a:t>
            </a:r>
            <a:r>
              <a:rPr lang="en-GB" sz="2400" b="1" dirty="0"/>
              <a:t>“Congress” Senate</a:t>
            </a:r>
            <a:r>
              <a:rPr lang="en-GB" sz="2400" dirty="0"/>
              <a:t> &amp;  </a:t>
            </a:r>
            <a:r>
              <a:rPr lang="en-GB" sz="2400" b="1" dirty="0"/>
              <a:t>Deputies</a:t>
            </a:r>
            <a:r>
              <a:rPr lang="en-GB" sz="2400" dirty="0"/>
              <a:t>; and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Judicial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59699-1CCB-45C5-9E1F-CA2066B1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E9872-E376-48C4-B01D-3AD733E5A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5" y="0"/>
            <a:ext cx="4636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6FA7-3D49-4F8D-9C69-734D2DDE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86" y="136416"/>
            <a:ext cx="9404723" cy="916007"/>
          </a:xfrm>
        </p:spPr>
        <p:txBody>
          <a:bodyPr/>
          <a:lstStyle/>
          <a:p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85" y="660537"/>
            <a:ext cx="9497762" cy="5739441"/>
          </a:xfrm>
        </p:spPr>
        <p:txBody>
          <a:bodyPr>
            <a:normAutofit/>
          </a:bodyPr>
          <a:lstStyle/>
          <a:p>
            <a:pPr algn="just"/>
            <a:endParaRPr lang="en-GB" sz="2400" dirty="0"/>
          </a:p>
          <a:p>
            <a:pPr algn="just"/>
            <a:r>
              <a:rPr lang="en-GB" sz="2400" dirty="0"/>
              <a:t>Capital City: </a:t>
            </a:r>
            <a:r>
              <a:rPr lang="en-GB" sz="2400" b="1" dirty="0"/>
              <a:t>Autonomous City of Buenos Aires (ACBA)</a:t>
            </a:r>
          </a:p>
          <a:p>
            <a:pPr marL="0" indent="0" algn="just">
              <a:buNone/>
            </a:pPr>
            <a:endParaRPr lang="en-GB" sz="2400" dirty="0"/>
          </a:p>
          <a:p>
            <a:pPr algn="just"/>
            <a:r>
              <a:rPr lang="en-GB" sz="2400" dirty="0"/>
              <a:t>Argentina: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b="1" dirty="0"/>
              <a:t>23 provinces </a:t>
            </a:r>
            <a:r>
              <a:rPr lang="en-GB" sz="2400" dirty="0"/>
              <a:t>and </a:t>
            </a:r>
            <a:r>
              <a:rPr lang="en-GB" sz="2400" b="1" dirty="0"/>
              <a:t>ACBA</a:t>
            </a:r>
            <a:endParaRPr lang="en-GB" sz="2400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2400" b="1" dirty="0"/>
              <a:t>Each province: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GB" sz="2200" b="1" dirty="0"/>
              <a:t>autonomous</a:t>
            </a:r>
            <a:r>
              <a:rPr lang="en-GB" sz="2200" dirty="0"/>
              <a:t>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GB" sz="2200" b="1" dirty="0"/>
              <a:t>3 branches</a:t>
            </a:r>
            <a:r>
              <a:rPr lang="en-GB" sz="2200" dirty="0"/>
              <a:t>, own constitutions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GB" sz="2400" b="1" dirty="0"/>
              <a:t>further divided </a:t>
            </a:r>
            <a:r>
              <a:rPr lang="en-GB" sz="2400" dirty="0"/>
              <a:t>into </a:t>
            </a:r>
            <a:r>
              <a:rPr lang="en-GB" sz="2400" b="1" dirty="0"/>
              <a:t>municipalities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59699-1CCB-45C5-9E1F-CA2066B1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50F4-0179-4AD3-8D34-38E599D0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 dirty="0"/>
              <a:t>ARGENTINA BACKGROUND</a:t>
            </a:r>
            <a:r>
              <a:rPr lang="en-GB" sz="3200" b="1" dirty="0"/>
              <a:t>:</a:t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600" b="1" dirty="0"/>
          </a:p>
          <a:p>
            <a:pPr algn="just"/>
            <a:r>
              <a:rPr lang="en-GB" sz="2600" dirty="0"/>
              <a:t>For 12 years </a:t>
            </a:r>
            <a:r>
              <a:rPr lang="en-GB" sz="2600" b="1" dirty="0"/>
              <a:t>Argentina was largely disconnected from the world</a:t>
            </a:r>
          </a:p>
          <a:p>
            <a:pPr marL="0" indent="0" algn="just">
              <a:buNone/>
            </a:pPr>
            <a:endParaRPr lang="en-GB" sz="2600" dirty="0"/>
          </a:p>
          <a:p>
            <a:pPr algn="just"/>
            <a:r>
              <a:rPr lang="en-GB" sz="2600" dirty="0"/>
              <a:t>Government embraced a </a:t>
            </a:r>
            <a:r>
              <a:rPr lang="en-GB" sz="2600" b="1" dirty="0"/>
              <a:t>market friendly approach </a:t>
            </a:r>
            <a:r>
              <a:rPr lang="en-GB" sz="2600" dirty="0"/>
              <a:t>with the business community and investors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56E59-6D67-439A-BD3A-F84BE510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02" y="339306"/>
            <a:ext cx="9733552" cy="6320286"/>
          </a:xfrm>
        </p:spPr>
        <p:txBody>
          <a:bodyPr>
            <a:normAutofit/>
          </a:bodyPr>
          <a:lstStyle/>
          <a:p>
            <a:pPr algn="just"/>
            <a:endParaRPr lang="en-GB" sz="2600" dirty="0"/>
          </a:p>
          <a:p>
            <a:pPr algn="just"/>
            <a:r>
              <a:rPr lang="en-GB" sz="2600" dirty="0"/>
              <a:t>New government since December 2015 initiated a series of </a:t>
            </a:r>
            <a:r>
              <a:rPr lang="en-GB" sz="2600" b="1" dirty="0"/>
              <a:t>reforms</a:t>
            </a:r>
            <a:r>
              <a:rPr lang="en-GB" sz="2600" dirty="0"/>
              <a:t> that were </a:t>
            </a:r>
            <a:r>
              <a:rPr lang="en-GB" sz="2600" b="1" dirty="0"/>
              <a:t>aimed at: </a:t>
            </a:r>
          </a:p>
          <a:p>
            <a:pPr marL="0" indent="0" algn="just">
              <a:buNone/>
            </a:pPr>
            <a:r>
              <a:rPr lang="en-GB" sz="2600" b="1" dirty="0"/>
              <a:t>	</a:t>
            </a:r>
          </a:p>
          <a:p>
            <a:pPr marL="0" indent="0" algn="just">
              <a:buNone/>
            </a:pPr>
            <a:r>
              <a:rPr lang="en-GB" sz="2600" b="1" dirty="0"/>
              <a:t>	1) reintegrating Argentina into the world </a:t>
            </a:r>
            <a:r>
              <a:rPr lang="en-GB" sz="2600" dirty="0"/>
              <a:t>and </a:t>
            </a:r>
          </a:p>
          <a:p>
            <a:pPr marL="0" indent="0" algn="just">
              <a:buNone/>
            </a:pPr>
            <a:r>
              <a:rPr lang="en-GB" sz="2600" dirty="0"/>
              <a:t>	</a:t>
            </a:r>
          </a:p>
          <a:p>
            <a:pPr marL="0" indent="0" algn="just">
              <a:buNone/>
            </a:pPr>
            <a:r>
              <a:rPr lang="en-GB" sz="2600" dirty="0"/>
              <a:t>	2) </a:t>
            </a:r>
            <a:r>
              <a:rPr lang="en-GB" sz="2600" b="1" dirty="0"/>
              <a:t>producing economic growth, </a:t>
            </a:r>
          </a:p>
          <a:p>
            <a:pPr marL="0" indent="0" algn="just">
              <a:buNone/>
            </a:pPr>
            <a:r>
              <a:rPr lang="en-GB" sz="2600" b="1" dirty="0"/>
              <a:t>	</a:t>
            </a:r>
          </a:p>
          <a:p>
            <a:pPr marL="0" indent="0" algn="just">
              <a:buNone/>
            </a:pPr>
            <a:r>
              <a:rPr lang="en-GB" sz="2600" b="1" dirty="0"/>
              <a:t>	3) stability and </a:t>
            </a:r>
          </a:p>
          <a:p>
            <a:pPr marL="0" indent="0" algn="just">
              <a:buNone/>
            </a:pPr>
            <a:r>
              <a:rPr lang="en-GB" sz="2600" b="1" dirty="0"/>
              <a:t>	</a:t>
            </a:r>
          </a:p>
          <a:p>
            <a:pPr marL="0" indent="0" algn="just">
              <a:buNone/>
            </a:pPr>
            <a:r>
              <a:rPr lang="en-GB" sz="2600" b="1" dirty="0"/>
              <a:t>	4) predictability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56E59-6D67-439A-BD3A-F84BE510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8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B6F9-A819-4C0C-820E-9C5E1F982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2" y="161026"/>
            <a:ext cx="9618532" cy="67401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3200" b="1" dirty="0"/>
              <a:t>ARGENTINA’S ECONOMY</a:t>
            </a:r>
          </a:p>
          <a:p>
            <a:pPr algn="just"/>
            <a:endParaRPr lang="en-GB" sz="2600" b="1" dirty="0"/>
          </a:p>
          <a:p>
            <a:pPr algn="just"/>
            <a:r>
              <a:rPr lang="en-GB" sz="2400" b="1" dirty="0"/>
              <a:t>Argentina is the 2</a:t>
            </a:r>
            <a:r>
              <a:rPr lang="en-GB" sz="2400" b="1" baseline="30000" dirty="0"/>
              <a:t>nd</a:t>
            </a:r>
            <a:r>
              <a:rPr lang="en-GB" sz="2400" b="1" dirty="0"/>
              <a:t> largest economy in Latin America</a:t>
            </a:r>
          </a:p>
          <a:p>
            <a:pPr algn="just"/>
            <a:endParaRPr lang="en-GB" sz="2400" b="1" dirty="0"/>
          </a:p>
          <a:p>
            <a:pPr algn="just"/>
            <a:r>
              <a:rPr lang="en-GB" sz="2400" b="1" dirty="0"/>
              <a:t>Highly diversified economy</a:t>
            </a:r>
            <a:r>
              <a:rPr lang="en-GB" sz="2400" dirty="0"/>
              <a:t>:</a:t>
            </a:r>
          </a:p>
          <a:p>
            <a:pPr algn="just"/>
            <a:endParaRPr lang="en-GB" sz="2600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Agribusiness – 3</a:t>
            </a:r>
            <a:r>
              <a:rPr lang="en-GB" sz="2200" b="1" baseline="30000" dirty="0"/>
              <a:t>rd</a:t>
            </a:r>
            <a:r>
              <a:rPr lang="en-GB" sz="2200" b="1" dirty="0"/>
              <a:t> world largest producer of Genetically Modified crops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Automotive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Pharmaceuticals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Chemicals &amp; Petrochemicals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Biotechnology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Textiles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Metalworking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2200" b="1" dirty="0"/>
              <a:t>Cement and construction materials</a:t>
            </a:r>
          </a:p>
          <a:p>
            <a:pPr lvl="1" algn="just"/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56E59-6D67-439A-BD3A-F84BE510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7" y="0"/>
            <a:ext cx="2114753" cy="1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5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5986</TotalTime>
  <Words>1137</Words>
  <Application>Microsoft Office PowerPoint</Application>
  <PresentationFormat>Widescreen</PresentationFormat>
  <Paragraphs>363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Wingdings</vt:lpstr>
      <vt:lpstr>Wingdings 3</vt:lpstr>
      <vt:lpstr>Ion</vt:lpstr>
      <vt:lpstr>Office Theme</vt:lpstr>
      <vt:lpstr>PowerPoint Presentation</vt:lpstr>
      <vt:lpstr>DOING BUSINESS IN ARGENTINA</vt:lpstr>
      <vt:lpstr> TOPICS OF THE PRESENTATION: </vt:lpstr>
      <vt:lpstr>1) OVERVIEW</vt:lpstr>
      <vt:lpstr>POLITICS: </vt:lpstr>
      <vt:lpstr> </vt:lpstr>
      <vt:lpstr>ARGENTINA BACKGROUND: </vt:lpstr>
      <vt:lpstr>PowerPoint Presentation</vt:lpstr>
      <vt:lpstr>PowerPoint Presentation</vt:lpstr>
      <vt:lpstr>PowerPoint Presentation</vt:lpstr>
      <vt:lpstr>PowerPoint Presentation</vt:lpstr>
      <vt:lpstr>2) FOREIGN INVESTMENT PROTECTION – LEGAL FRAMEWORK </vt:lpstr>
      <vt:lpstr>INTERNATIONAL PROTECTION </vt:lpstr>
      <vt:lpstr> </vt:lpstr>
      <vt:lpstr>DOMESTIC PROTECTION  </vt:lpstr>
      <vt:lpstr>PowerPoint Presentation</vt:lpstr>
      <vt:lpstr>PowerPoint Presentation</vt:lpstr>
      <vt:lpstr>PowerPoint Presentation</vt:lpstr>
      <vt:lpstr>FORM OF FOREIGN INVESTMENT – STRUCTURING THE DEAL</vt:lpstr>
      <vt:lpstr> </vt:lpstr>
      <vt:lpstr>1) A BRANCH</vt:lpstr>
      <vt:lpstr>PowerPoint Presentation</vt:lpstr>
      <vt:lpstr>PowerPoint Presentation</vt:lpstr>
      <vt:lpstr>2 &amp; 3) ACQUIRING A PARTICIPATION OR INCORPORATING A DOMESTIC BUSINESS ENTITY  </vt:lpstr>
      <vt:lpstr>PowerPoint Presentation</vt:lpstr>
      <vt:lpstr>1) Corporation (SA) </vt:lpstr>
      <vt:lpstr>PowerPoint Presentation</vt:lpstr>
      <vt:lpstr>2) Limited Liability Company (SRL) </vt:lpstr>
      <vt:lpstr>SINGLE SHAREHOLDER CORPORATION (SSC)  </vt:lpstr>
      <vt:lpstr>THE SIMPLIFIED CORPORATION – LEGAL UPDATE </vt:lpstr>
      <vt:lpstr>PowerPoint Presentation</vt:lpstr>
      <vt:lpstr>PowerPoint Presentation</vt:lpstr>
      <vt:lpstr>PowerPoint Presentation</vt:lpstr>
      <vt:lpstr>PowerPoint Presentation</vt:lpstr>
      <vt:lpstr>REQUIREMENTS AND TIMING – LEGAL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IN ARGENTINA</dc:title>
  <dc:creator>fiona griffiths</dc:creator>
  <cp:lastModifiedBy>fiona griffiths</cp:lastModifiedBy>
  <cp:revision>136</cp:revision>
  <dcterms:created xsi:type="dcterms:W3CDTF">2018-09-24T13:09:18Z</dcterms:created>
  <dcterms:modified xsi:type="dcterms:W3CDTF">2018-10-30T18:34:09Z</dcterms:modified>
</cp:coreProperties>
</file>