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</p:sldMasterIdLst>
  <p:notesMasterIdLst>
    <p:notesMasterId r:id="rId64"/>
  </p:notesMasterIdLst>
  <p:sldIdLst>
    <p:sldId id="339" r:id="rId3"/>
    <p:sldId id="340" r:id="rId4"/>
    <p:sldId id="394" r:id="rId5"/>
    <p:sldId id="372" r:id="rId6"/>
    <p:sldId id="344" r:id="rId7"/>
    <p:sldId id="355" r:id="rId8"/>
    <p:sldId id="395" r:id="rId9"/>
    <p:sldId id="289" r:id="rId10"/>
    <p:sldId id="335" r:id="rId11"/>
    <p:sldId id="380" r:id="rId12"/>
    <p:sldId id="379" r:id="rId13"/>
    <p:sldId id="381" r:id="rId14"/>
    <p:sldId id="347" r:id="rId15"/>
    <p:sldId id="358" r:id="rId16"/>
    <p:sldId id="382" r:id="rId17"/>
    <p:sldId id="351" r:id="rId18"/>
    <p:sldId id="359" r:id="rId19"/>
    <p:sldId id="383" r:id="rId20"/>
    <p:sldId id="320" r:id="rId21"/>
    <p:sldId id="366" r:id="rId22"/>
    <p:sldId id="336" r:id="rId23"/>
    <p:sldId id="367" r:id="rId24"/>
    <p:sldId id="315" r:id="rId25"/>
    <p:sldId id="349" r:id="rId26"/>
    <p:sldId id="371" r:id="rId27"/>
    <p:sldId id="348" r:id="rId28"/>
    <p:sldId id="370" r:id="rId29"/>
    <p:sldId id="385" r:id="rId30"/>
    <p:sldId id="273" r:id="rId31"/>
    <p:sldId id="369" r:id="rId32"/>
    <p:sldId id="387" r:id="rId33"/>
    <p:sldId id="260" r:id="rId34"/>
    <p:sldId id="368" r:id="rId35"/>
    <p:sldId id="401" r:id="rId36"/>
    <p:sldId id="356" r:id="rId37"/>
    <p:sldId id="360" r:id="rId38"/>
    <p:sldId id="388" r:id="rId39"/>
    <p:sldId id="361" r:id="rId40"/>
    <p:sldId id="389" r:id="rId41"/>
    <p:sldId id="362" r:id="rId42"/>
    <p:sldId id="363" r:id="rId43"/>
    <p:sldId id="364" r:id="rId44"/>
    <p:sldId id="390" r:id="rId45"/>
    <p:sldId id="375" r:id="rId46"/>
    <p:sldId id="391" r:id="rId47"/>
    <p:sldId id="392" r:id="rId48"/>
    <p:sldId id="376" r:id="rId49"/>
    <p:sldId id="377" r:id="rId50"/>
    <p:sldId id="393" r:id="rId51"/>
    <p:sldId id="350" r:id="rId52"/>
    <p:sldId id="373" r:id="rId53"/>
    <p:sldId id="374" r:id="rId54"/>
    <p:sldId id="321" r:id="rId55"/>
    <p:sldId id="396" r:id="rId56"/>
    <p:sldId id="354" r:id="rId57"/>
    <p:sldId id="400" r:id="rId58"/>
    <p:sldId id="384" r:id="rId59"/>
    <p:sldId id="399" r:id="rId60"/>
    <p:sldId id="325" r:id="rId61"/>
    <p:sldId id="343" r:id="rId62"/>
    <p:sldId id="342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ona griffiths" initials="fg" lastIdx="4" clrIdx="0">
    <p:extLst>
      <p:ext uri="{19B8F6BF-5375-455C-9EA6-DF929625EA0E}">
        <p15:presenceInfo xmlns:p15="http://schemas.microsoft.com/office/powerpoint/2012/main" userId="c401dcee4d98b05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ECONOMIC POLICY</c:v>
                </c:pt>
                <c:pt idx="1">
                  <c:v>TAXATION</c:v>
                </c:pt>
                <c:pt idx="2">
                  <c:v>FAMILY CONFLICTS</c:v>
                </c:pt>
                <c:pt idx="3">
                  <c:v>LEGAL UNCERTAINTY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</c:v>
                </c:pt>
                <c:pt idx="1">
                  <c:v>44</c:v>
                </c:pt>
                <c:pt idx="2">
                  <c:v>38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D-4474-9FCC-1ECC7BD9DC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ECONOMIC POLICY</c:v>
                </c:pt>
                <c:pt idx="1">
                  <c:v>TAXATION</c:v>
                </c:pt>
                <c:pt idx="2">
                  <c:v>FAMILY CONFLICTS</c:v>
                </c:pt>
                <c:pt idx="3">
                  <c:v>LEGAL UNCERTAINTY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986D-4474-9FCC-1ECC7BD9DC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ECONOMIC POLICY</c:v>
                </c:pt>
                <c:pt idx="1">
                  <c:v>TAXATION</c:v>
                </c:pt>
                <c:pt idx="2">
                  <c:v>FAMILY CONFLICTS</c:v>
                </c:pt>
                <c:pt idx="3">
                  <c:v>LEGAL UNCERTAINTY</c:v>
                </c:pt>
              </c:strCache>
            </c: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986D-4474-9FCC-1ECC7BD9D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0408112"/>
        <c:axId val="620405160"/>
      </c:barChart>
      <c:catAx>
        <c:axId val="620408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405160"/>
        <c:crosses val="autoZero"/>
        <c:auto val="1"/>
        <c:lblAlgn val="ctr"/>
        <c:lblOffset val="100"/>
        <c:noMultiLvlLbl val="0"/>
      </c:catAx>
      <c:valAx>
        <c:axId val="620405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40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17CFC-453D-45D6-8DC2-2FB2AD8FD67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A463474-9A94-4E99-B8FC-E8973BA97655}">
      <dgm:prSet phldrT="[Text]"/>
      <dgm:spPr/>
      <dgm:t>
        <a:bodyPr/>
        <a:lstStyle/>
        <a:p>
          <a:r>
            <a:rPr lang="en-GB" dirty="0"/>
            <a:t>Family protocols and partner agreements</a:t>
          </a:r>
        </a:p>
      </dgm:t>
    </dgm:pt>
    <dgm:pt modelId="{6EA94036-9EE5-4236-9C90-A1CFE17C1815}" type="parTrans" cxnId="{B7CF4C62-2EA2-473F-BE8F-D5009CBFE34A}">
      <dgm:prSet/>
      <dgm:spPr/>
      <dgm:t>
        <a:bodyPr/>
        <a:lstStyle/>
        <a:p>
          <a:endParaRPr lang="en-GB"/>
        </a:p>
      </dgm:t>
    </dgm:pt>
    <dgm:pt modelId="{C86D640B-5F45-4236-8062-FB50DFF80FB1}" type="sibTrans" cxnId="{B7CF4C62-2EA2-473F-BE8F-D5009CBFE34A}">
      <dgm:prSet/>
      <dgm:spPr/>
      <dgm:t>
        <a:bodyPr/>
        <a:lstStyle/>
        <a:p>
          <a:endParaRPr lang="en-GB"/>
        </a:p>
      </dgm:t>
    </dgm:pt>
    <dgm:pt modelId="{C86B6A59-4462-478A-9DB1-FC5EAB899A5B}">
      <dgm:prSet phldrT="[Text]"/>
      <dgm:spPr/>
      <dgm:t>
        <a:bodyPr/>
        <a:lstStyle/>
        <a:p>
          <a:r>
            <a:rPr lang="en-GB" dirty="0"/>
            <a:t>Best company type </a:t>
          </a:r>
        </a:p>
      </dgm:t>
    </dgm:pt>
    <dgm:pt modelId="{3474899E-3B71-48B9-B8ED-1D6497F3FE9E}" type="parTrans" cxnId="{9F73DD1A-FF29-46B4-BD33-98F744C9C422}">
      <dgm:prSet/>
      <dgm:spPr/>
      <dgm:t>
        <a:bodyPr/>
        <a:lstStyle/>
        <a:p>
          <a:endParaRPr lang="en-GB"/>
        </a:p>
      </dgm:t>
    </dgm:pt>
    <dgm:pt modelId="{0D896AAD-0736-4F31-BE2B-D912C9848598}" type="sibTrans" cxnId="{9F73DD1A-FF29-46B4-BD33-98F744C9C422}">
      <dgm:prSet/>
      <dgm:spPr/>
      <dgm:t>
        <a:bodyPr/>
        <a:lstStyle/>
        <a:p>
          <a:endParaRPr lang="en-GB"/>
        </a:p>
      </dgm:t>
    </dgm:pt>
    <dgm:pt modelId="{74FA0E38-F7B4-47B9-ABCF-D66DDD9C44FC}">
      <dgm:prSet phldrT="[Text]"/>
      <dgm:spPr/>
      <dgm:t>
        <a:bodyPr/>
        <a:lstStyle/>
        <a:p>
          <a:r>
            <a:rPr lang="en-GB" dirty="0"/>
            <a:t>Restrictions on transfer of shares or other equities interests to third parties, including by death</a:t>
          </a:r>
        </a:p>
      </dgm:t>
    </dgm:pt>
    <dgm:pt modelId="{911E6BE1-489C-4E75-87FE-0BCC59DBA4FA}" type="parTrans" cxnId="{D41D3219-6D0A-474F-9743-27066AD29ADF}">
      <dgm:prSet/>
      <dgm:spPr/>
      <dgm:t>
        <a:bodyPr/>
        <a:lstStyle/>
        <a:p>
          <a:endParaRPr lang="en-GB"/>
        </a:p>
      </dgm:t>
    </dgm:pt>
    <dgm:pt modelId="{C2A780D9-CA73-427E-9358-B2B1E974463A}" type="sibTrans" cxnId="{D41D3219-6D0A-474F-9743-27066AD29ADF}">
      <dgm:prSet/>
      <dgm:spPr/>
      <dgm:t>
        <a:bodyPr/>
        <a:lstStyle/>
        <a:p>
          <a:endParaRPr lang="en-GB"/>
        </a:p>
      </dgm:t>
    </dgm:pt>
    <dgm:pt modelId="{32900480-7016-410D-BF6E-62D93A3DFD17}">
      <dgm:prSet phldrT="[Text]"/>
      <dgm:spPr/>
      <dgm:t>
        <a:bodyPr/>
        <a:lstStyle/>
        <a:p>
          <a:r>
            <a:rPr lang="en-GB" dirty="0"/>
            <a:t>Inheritance Pack </a:t>
          </a:r>
        </a:p>
      </dgm:t>
    </dgm:pt>
    <dgm:pt modelId="{D9D04605-E56E-498D-9DD7-76F27DD6D033}" type="parTrans" cxnId="{7A35769E-04C6-4571-8151-0D076C76DDF5}">
      <dgm:prSet/>
      <dgm:spPr/>
      <dgm:t>
        <a:bodyPr/>
        <a:lstStyle/>
        <a:p>
          <a:endParaRPr lang="en-GB"/>
        </a:p>
      </dgm:t>
    </dgm:pt>
    <dgm:pt modelId="{A5D9E3CC-4A06-4BED-95DC-B7A71E458414}" type="sibTrans" cxnId="{7A35769E-04C6-4571-8151-0D076C76DDF5}">
      <dgm:prSet/>
      <dgm:spPr/>
      <dgm:t>
        <a:bodyPr/>
        <a:lstStyle/>
        <a:p>
          <a:endParaRPr lang="en-GB"/>
        </a:p>
      </dgm:t>
    </dgm:pt>
    <dgm:pt modelId="{7B2B1D56-61D0-407E-AB56-37BB3ABEC15D}">
      <dgm:prSet phldrT="[Text]"/>
      <dgm:spPr/>
      <dgm:t>
        <a:bodyPr/>
        <a:lstStyle/>
        <a:p>
          <a:r>
            <a:rPr lang="en-GB" dirty="0"/>
            <a:t>Donations</a:t>
          </a:r>
        </a:p>
      </dgm:t>
    </dgm:pt>
    <dgm:pt modelId="{A75CE83D-297F-4271-BAC6-9EC19D962B64}" type="parTrans" cxnId="{A38ED717-65B1-4EA5-86CE-E43E7070D453}">
      <dgm:prSet/>
      <dgm:spPr/>
      <dgm:t>
        <a:bodyPr/>
        <a:lstStyle/>
        <a:p>
          <a:endParaRPr lang="en-GB"/>
        </a:p>
      </dgm:t>
    </dgm:pt>
    <dgm:pt modelId="{2113CA80-DF31-4294-B274-23D1C4F8DE61}" type="sibTrans" cxnId="{A38ED717-65B1-4EA5-86CE-E43E7070D453}">
      <dgm:prSet/>
      <dgm:spPr/>
      <dgm:t>
        <a:bodyPr/>
        <a:lstStyle/>
        <a:p>
          <a:endParaRPr lang="en-GB"/>
        </a:p>
      </dgm:t>
    </dgm:pt>
    <dgm:pt modelId="{D29C9E13-409D-421F-83A7-B0661AF79DCE}">
      <dgm:prSet/>
      <dgm:spPr/>
      <dgm:t>
        <a:bodyPr/>
        <a:lstStyle/>
        <a:p>
          <a:r>
            <a:rPr lang="en-GB" dirty="0"/>
            <a:t>Resolving Disputes</a:t>
          </a:r>
        </a:p>
        <a:p>
          <a:r>
            <a:rPr lang="en-GB" dirty="0"/>
            <a:t>(Mediation – Arbitration)</a:t>
          </a:r>
        </a:p>
      </dgm:t>
    </dgm:pt>
    <dgm:pt modelId="{63606904-4D00-4110-8490-27208D364E11}" type="parTrans" cxnId="{3181F299-D0EF-479B-846C-B7F2C69AE0DF}">
      <dgm:prSet/>
      <dgm:spPr/>
      <dgm:t>
        <a:bodyPr/>
        <a:lstStyle/>
        <a:p>
          <a:endParaRPr lang="en-GB"/>
        </a:p>
      </dgm:t>
    </dgm:pt>
    <dgm:pt modelId="{08C30310-6E3B-4D23-A02E-5E7CCF1CB6FD}" type="sibTrans" cxnId="{3181F299-D0EF-479B-846C-B7F2C69AE0DF}">
      <dgm:prSet/>
      <dgm:spPr/>
      <dgm:t>
        <a:bodyPr/>
        <a:lstStyle/>
        <a:p>
          <a:endParaRPr lang="en-GB"/>
        </a:p>
      </dgm:t>
    </dgm:pt>
    <dgm:pt modelId="{C1C7CAE9-7956-4C54-820A-51BCE90F03E1}" type="pres">
      <dgm:prSet presAssocID="{A1C17CFC-453D-45D6-8DC2-2FB2AD8FD671}" presName="diagram" presStyleCnt="0">
        <dgm:presLayoutVars>
          <dgm:dir/>
          <dgm:resizeHandles val="exact"/>
        </dgm:presLayoutVars>
      </dgm:prSet>
      <dgm:spPr/>
    </dgm:pt>
    <dgm:pt modelId="{194B5EE5-138B-4A22-BF91-FD628F3CD32E}" type="pres">
      <dgm:prSet presAssocID="{4A463474-9A94-4E99-B8FC-E8973BA97655}" presName="node" presStyleLbl="node1" presStyleIdx="0" presStyleCnt="6">
        <dgm:presLayoutVars>
          <dgm:bulletEnabled val="1"/>
        </dgm:presLayoutVars>
      </dgm:prSet>
      <dgm:spPr/>
    </dgm:pt>
    <dgm:pt modelId="{240EB00D-AD62-48B0-9511-BE8A13FC7A63}" type="pres">
      <dgm:prSet presAssocID="{C86D640B-5F45-4236-8062-FB50DFF80FB1}" presName="sibTrans" presStyleCnt="0"/>
      <dgm:spPr/>
    </dgm:pt>
    <dgm:pt modelId="{07298252-FDBA-477C-99A7-636958E07372}" type="pres">
      <dgm:prSet presAssocID="{C86B6A59-4462-478A-9DB1-FC5EAB899A5B}" presName="node" presStyleLbl="node1" presStyleIdx="1" presStyleCnt="6">
        <dgm:presLayoutVars>
          <dgm:bulletEnabled val="1"/>
        </dgm:presLayoutVars>
      </dgm:prSet>
      <dgm:spPr/>
    </dgm:pt>
    <dgm:pt modelId="{2E34F037-A56F-47F4-88BE-E221164073F9}" type="pres">
      <dgm:prSet presAssocID="{0D896AAD-0736-4F31-BE2B-D912C9848598}" presName="sibTrans" presStyleCnt="0"/>
      <dgm:spPr/>
    </dgm:pt>
    <dgm:pt modelId="{D7AFBD24-525F-4E9C-BC51-9785DC559D77}" type="pres">
      <dgm:prSet presAssocID="{74FA0E38-F7B4-47B9-ABCF-D66DDD9C44FC}" presName="node" presStyleLbl="node1" presStyleIdx="2" presStyleCnt="6">
        <dgm:presLayoutVars>
          <dgm:bulletEnabled val="1"/>
        </dgm:presLayoutVars>
      </dgm:prSet>
      <dgm:spPr/>
    </dgm:pt>
    <dgm:pt modelId="{D5E78A5C-F4E0-435C-88F5-888B4B6D65EB}" type="pres">
      <dgm:prSet presAssocID="{C2A780D9-CA73-427E-9358-B2B1E974463A}" presName="sibTrans" presStyleCnt="0"/>
      <dgm:spPr/>
    </dgm:pt>
    <dgm:pt modelId="{EE90C478-F937-4F38-A306-20474AB449BC}" type="pres">
      <dgm:prSet presAssocID="{32900480-7016-410D-BF6E-62D93A3DFD17}" presName="node" presStyleLbl="node1" presStyleIdx="3" presStyleCnt="6">
        <dgm:presLayoutVars>
          <dgm:bulletEnabled val="1"/>
        </dgm:presLayoutVars>
      </dgm:prSet>
      <dgm:spPr/>
    </dgm:pt>
    <dgm:pt modelId="{AB574C96-6CDD-4A53-B6FF-BEBA7807A97A}" type="pres">
      <dgm:prSet presAssocID="{A5D9E3CC-4A06-4BED-95DC-B7A71E458414}" presName="sibTrans" presStyleCnt="0"/>
      <dgm:spPr/>
    </dgm:pt>
    <dgm:pt modelId="{96AE8A8D-CB0B-49B9-92BE-0B98FECF2A58}" type="pres">
      <dgm:prSet presAssocID="{7B2B1D56-61D0-407E-AB56-37BB3ABEC15D}" presName="node" presStyleLbl="node1" presStyleIdx="4" presStyleCnt="6">
        <dgm:presLayoutVars>
          <dgm:bulletEnabled val="1"/>
        </dgm:presLayoutVars>
      </dgm:prSet>
      <dgm:spPr/>
    </dgm:pt>
    <dgm:pt modelId="{1C1C588B-C466-48C5-96D5-B3B3C277D03C}" type="pres">
      <dgm:prSet presAssocID="{2113CA80-DF31-4294-B274-23D1C4F8DE61}" presName="sibTrans" presStyleCnt="0"/>
      <dgm:spPr/>
    </dgm:pt>
    <dgm:pt modelId="{6DA7EAB6-66E2-42BD-B043-91E5F30B042D}" type="pres">
      <dgm:prSet presAssocID="{D29C9E13-409D-421F-83A7-B0661AF79DCE}" presName="node" presStyleLbl="node1" presStyleIdx="5" presStyleCnt="6">
        <dgm:presLayoutVars>
          <dgm:bulletEnabled val="1"/>
        </dgm:presLayoutVars>
      </dgm:prSet>
      <dgm:spPr/>
    </dgm:pt>
  </dgm:ptLst>
  <dgm:cxnLst>
    <dgm:cxn modelId="{A38ED717-65B1-4EA5-86CE-E43E7070D453}" srcId="{A1C17CFC-453D-45D6-8DC2-2FB2AD8FD671}" destId="{7B2B1D56-61D0-407E-AB56-37BB3ABEC15D}" srcOrd="4" destOrd="0" parTransId="{A75CE83D-297F-4271-BAC6-9EC19D962B64}" sibTransId="{2113CA80-DF31-4294-B274-23D1C4F8DE61}"/>
    <dgm:cxn modelId="{D41D3219-6D0A-474F-9743-27066AD29ADF}" srcId="{A1C17CFC-453D-45D6-8DC2-2FB2AD8FD671}" destId="{74FA0E38-F7B4-47B9-ABCF-D66DDD9C44FC}" srcOrd="2" destOrd="0" parTransId="{911E6BE1-489C-4E75-87FE-0BCC59DBA4FA}" sibTransId="{C2A780D9-CA73-427E-9358-B2B1E974463A}"/>
    <dgm:cxn modelId="{9F73DD1A-FF29-46B4-BD33-98F744C9C422}" srcId="{A1C17CFC-453D-45D6-8DC2-2FB2AD8FD671}" destId="{C86B6A59-4462-478A-9DB1-FC5EAB899A5B}" srcOrd="1" destOrd="0" parTransId="{3474899E-3B71-48B9-B8ED-1D6497F3FE9E}" sibTransId="{0D896AAD-0736-4F31-BE2B-D912C9848598}"/>
    <dgm:cxn modelId="{7448DE3C-C5B7-4B71-8F6E-B1125020D596}" type="presOf" srcId="{74FA0E38-F7B4-47B9-ABCF-D66DDD9C44FC}" destId="{D7AFBD24-525F-4E9C-BC51-9785DC559D77}" srcOrd="0" destOrd="0" presId="urn:microsoft.com/office/officeart/2005/8/layout/default"/>
    <dgm:cxn modelId="{B7CF4C62-2EA2-473F-BE8F-D5009CBFE34A}" srcId="{A1C17CFC-453D-45D6-8DC2-2FB2AD8FD671}" destId="{4A463474-9A94-4E99-B8FC-E8973BA97655}" srcOrd="0" destOrd="0" parTransId="{6EA94036-9EE5-4236-9C90-A1CFE17C1815}" sibTransId="{C86D640B-5F45-4236-8062-FB50DFF80FB1}"/>
    <dgm:cxn modelId="{B8247B63-9BB9-4AE7-8591-4FB54CDCE8C1}" type="presOf" srcId="{D29C9E13-409D-421F-83A7-B0661AF79DCE}" destId="{6DA7EAB6-66E2-42BD-B043-91E5F30B042D}" srcOrd="0" destOrd="0" presId="urn:microsoft.com/office/officeart/2005/8/layout/default"/>
    <dgm:cxn modelId="{D61E484F-9371-4B5C-89D6-694015166047}" type="presOf" srcId="{A1C17CFC-453D-45D6-8DC2-2FB2AD8FD671}" destId="{C1C7CAE9-7956-4C54-820A-51BCE90F03E1}" srcOrd="0" destOrd="0" presId="urn:microsoft.com/office/officeart/2005/8/layout/default"/>
    <dgm:cxn modelId="{3181F299-D0EF-479B-846C-B7F2C69AE0DF}" srcId="{A1C17CFC-453D-45D6-8DC2-2FB2AD8FD671}" destId="{D29C9E13-409D-421F-83A7-B0661AF79DCE}" srcOrd="5" destOrd="0" parTransId="{63606904-4D00-4110-8490-27208D364E11}" sibTransId="{08C30310-6E3B-4D23-A02E-5E7CCF1CB6FD}"/>
    <dgm:cxn modelId="{7A35769E-04C6-4571-8151-0D076C76DDF5}" srcId="{A1C17CFC-453D-45D6-8DC2-2FB2AD8FD671}" destId="{32900480-7016-410D-BF6E-62D93A3DFD17}" srcOrd="3" destOrd="0" parTransId="{D9D04605-E56E-498D-9DD7-76F27DD6D033}" sibTransId="{A5D9E3CC-4A06-4BED-95DC-B7A71E458414}"/>
    <dgm:cxn modelId="{1E6076A2-8843-4F05-BF40-2B0FDAD847A8}" type="presOf" srcId="{7B2B1D56-61D0-407E-AB56-37BB3ABEC15D}" destId="{96AE8A8D-CB0B-49B9-92BE-0B98FECF2A58}" srcOrd="0" destOrd="0" presId="urn:microsoft.com/office/officeart/2005/8/layout/default"/>
    <dgm:cxn modelId="{C32AD7A2-0892-4718-AC3E-3BE0096BAD64}" type="presOf" srcId="{C86B6A59-4462-478A-9DB1-FC5EAB899A5B}" destId="{07298252-FDBA-477C-99A7-636958E07372}" srcOrd="0" destOrd="0" presId="urn:microsoft.com/office/officeart/2005/8/layout/default"/>
    <dgm:cxn modelId="{09DB13AF-4717-45A9-8A78-4B488FFD4B5F}" type="presOf" srcId="{4A463474-9A94-4E99-B8FC-E8973BA97655}" destId="{194B5EE5-138B-4A22-BF91-FD628F3CD32E}" srcOrd="0" destOrd="0" presId="urn:microsoft.com/office/officeart/2005/8/layout/default"/>
    <dgm:cxn modelId="{EB2C24C6-F8CB-4944-B7B0-BCD9124C65C1}" type="presOf" srcId="{32900480-7016-410D-BF6E-62D93A3DFD17}" destId="{EE90C478-F937-4F38-A306-20474AB449BC}" srcOrd="0" destOrd="0" presId="urn:microsoft.com/office/officeart/2005/8/layout/default"/>
    <dgm:cxn modelId="{5BCF1222-6C04-434D-941D-971B3DD2D2BA}" type="presParOf" srcId="{C1C7CAE9-7956-4C54-820A-51BCE90F03E1}" destId="{194B5EE5-138B-4A22-BF91-FD628F3CD32E}" srcOrd="0" destOrd="0" presId="urn:microsoft.com/office/officeart/2005/8/layout/default"/>
    <dgm:cxn modelId="{AF66718F-62AE-4B8F-BBBA-4121724FF900}" type="presParOf" srcId="{C1C7CAE9-7956-4C54-820A-51BCE90F03E1}" destId="{240EB00D-AD62-48B0-9511-BE8A13FC7A63}" srcOrd="1" destOrd="0" presId="urn:microsoft.com/office/officeart/2005/8/layout/default"/>
    <dgm:cxn modelId="{65EDF8F9-D541-4BE7-8295-D22A77A38DC4}" type="presParOf" srcId="{C1C7CAE9-7956-4C54-820A-51BCE90F03E1}" destId="{07298252-FDBA-477C-99A7-636958E07372}" srcOrd="2" destOrd="0" presId="urn:microsoft.com/office/officeart/2005/8/layout/default"/>
    <dgm:cxn modelId="{0AFAB1EA-8AF3-48AB-B19F-95BE55987D1D}" type="presParOf" srcId="{C1C7CAE9-7956-4C54-820A-51BCE90F03E1}" destId="{2E34F037-A56F-47F4-88BE-E221164073F9}" srcOrd="3" destOrd="0" presId="urn:microsoft.com/office/officeart/2005/8/layout/default"/>
    <dgm:cxn modelId="{933EEBE9-DD32-4AC9-86CE-069665C8A8FD}" type="presParOf" srcId="{C1C7CAE9-7956-4C54-820A-51BCE90F03E1}" destId="{D7AFBD24-525F-4E9C-BC51-9785DC559D77}" srcOrd="4" destOrd="0" presId="urn:microsoft.com/office/officeart/2005/8/layout/default"/>
    <dgm:cxn modelId="{6CD795B1-0AF2-4342-946D-D9D8288691CE}" type="presParOf" srcId="{C1C7CAE9-7956-4C54-820A-51BCE90F03E1}" destId="{D5E78A5C-F4E0-435C-88F5-888B4B6D65EB}" srcOrd="5" destOrd="0" presId="urn:microsoft.com/office/officeart/2005/8/layout/default"/>
    <dgm:cxn modelId="{118DA83D-BBAD-41F4-A5BE-0AF1B59207C3}" type="presParOf" srcId="{C1C7CAE9-7956-4C54-820A-51BCE90F03E1}" destId="{EE90C478-F937-4F38-A306-20474AB449BC}" srcOrd="6" destOrd="0" presId="urn:microsoft.com/office/officeart/2005/8/layout/default"/>
    <dgm:cxn modelId="{6A033FB3-B891-45F5-BEA4-05D5669165C7}" type="presParOf" srcId="{C1C7CAE9-7956-4C54-820A-51BCE90F03E1}" destId="{AB574C96-6CDD-4A53-B6FF-BEBA7807A97A}" srcOrd="7" destOrd="0" presId="urn:microsoft.com/office/officeart/2005/8/layout/default"/>
    <dgm:cxn modelId="{5DD15380-04CB-471F-8010-2BE756A5140E}" type="presParOf" srcId="{C1C7CAE9-7956-4C54-820A-51BCE90F03E1}" destId="{96AE8A8D-CB0B-49B9-92BE-0B98FECF2A58}" srcOrd="8" destOrd="0" presId="urn:microsoft.com/office/officeart/2005/8/layout/default"/>
    <dgm:cxn modelId="{27D8EEA1-1E04-472A-B99E-BBE5959D4370}" type="presParOf" srcId="{C1C7CAE9-7956-4C54-820A-51BCE90F03E1}" destId="{1C1C588B-C466-48C5-96D5-B3B3C277D03C}" srcOrd="9" destOrd="0" presId="urn:microsoft.com/office/officeart/2005/8/layout/default"/>
    <dgm:cxn modelId="{389AD0D2-E813-44F6-9EF2-0CE5DD846FEC}" type="presParOf" srcId="{C1C7CAE9-7956-4C54-820A-51BCE90F03E1}" destId="{6DA7EAB6-66E2-42BD-B043-91E5F30B042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C17CFC-453D-45D6-8DC2-2FB2AD8FD67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A463474-9A94-4E99-B8FC-E8973BA97655}">
      <dgm:prSet phldrT="[Text]"/>
      <dgm:spPr/>
      <dgm:t>
        <a:bodyPr/>
        <a:lstStyle/>
        <a:p>
          <a:r>
            <a:rPr lang="en-GB" dirty="0"/>
            <a:t>Building Family Governance</a:t>
          </a:r>
        </a:p>
      </dgm:t>
    </dgm:pt>
    <dgm:pt modelId="{6EA94036-9EE5-4236-9C90-A1CFE17C1815}" type="parTrans" cxnId="{B7CF4C62-2EA2-473F-BE8F-D5009CBFE34A}">
      <dgm:prSet/>
      <dgm:spPr/>
      <dgm:t>
        <a:bodyPr/>
        <a:lstStyle/>
        <a:p>
          <a:endParaRPr lang="en-GB"/>
        </a:p>
      </dgm:t>
    </dgm:pt>
    <dgm:pt modelId="{C86D640B-5F45-4236-8062-FB50DFF80FB1}" type="sibTrans" cxnId="{B7CF4C62-2EA2-473F-BE8F-D5009CBFE34A}">
      <dgm:prSet/>
      <dgm:spPr/>
      <dgm:t>
        <a:bodyPr/>
        <a:lstStyle/>
        <a:p>
          <a:endParaRPr lang="en-GB"/>
        </a:p>
      </dgm:t>
    </dgm:pt>
    <dgm:pt modelId="{C86B6A59-4462-478A-9DB1-FC5EAB899A5B}">
      <dgm:prSet phldrT="[Text]"/>
      <dgm:spPr/>
      <dgm:t>
        <a:bodyPr/>
        <a:lstStyle/>
        <a:p>
          <a:r>
            <a:rPr lang="en-GB" dirty="0"/>
            <a:t>Managing Differences</a:t>
          </a:r>
        </a:p>
      </dgm:t>
    </dgm:pt>
    <dgm:pt modelId="{3474899E-3B71-48B9-B8ED-1D6497F3FE9E}" type="parTrans" cxnId="{9F73DD1A-FF29-46B4-BD33-98F744C9C422}">
      <dgm:prSet/>
      <dgm:spPr/>
      <dgm:t>
        <a:bodyPr/>
        <a:lstStyle/>
        <a:p>
          <a:endParaRPr lang="en-GB"/>
        </a:p>
      </dgm:t>
    </dgm:pt>
    <dgm:pt modelId="{0D896AAD-0736-4F31-BE2B-D912C9848598}" type="sibTrans" cxnId="{9F73DD1A-FF29-46B4-BD33-98F744C9C422}">
      <dgm:prSet/>
      <dgm:spPr/>
      <dgm:t>
        <a:bodyPr/>
        <a:lstStyle/>
        <a:p>
          <a:endParaRPr lang="en-GB"/>
        </a:p>
      </dgm:t>
    </dgm:pt>
    <dgm:pt modelId="{74FA0E38-F7B4-47B9-ABCF-D66DDD9C44FC}">
      <dgm:prSet phldrT="[Text]"/>
      <dgm:spPr/>
      <dgm:t>
        <a:bodyPr/>
        <a:lstStyle/>
        <a:p>
          <a:r>
            <a:rPr lang="en-GB" dirty="0"/>
            <a:t>Fostering Responsible Ownership </a:t>
          </a:r>
        </a:p>
      </dgm:t>
    </dgm:pt>
    <dgm:pt modelId="{911E6BE1-489C-4E75-87FE-0BCC59DBA4FA}" type="parTrans" cxnId="{D41D3219-6D0A-474F-9743-27066AD29ADF}">
      <dgm:prSet/>
      <dgm:spPr/>
      <dgm:t>
        <a:bodyPr/>
        <a:lstStyle/>
        <a:p>
          <a:endParaRPr lang="en-GB"/>
        </a:p>
      </dgm:t>
    </dgm:pt>
    <dgm:pt modelId="{C2A780D9-CA73-427E-9358-B2B1E974463A}" type="sibTrans" cxnId="{D41D3219-6D0A-474F-9743-27066AD29ADF}">
      <dgm:prSet/>
      <dgm:spPr/>
      <dgm:t>
        <a:bodyPr/>
        <a:lstStyle/>
        <a:p>
          <a:endParaRPr lang="en-GB"/>
        </a:p>
      </dgm:t>
    </dgm:pt>
    <dgm:pt modelId="{32900480-7016-410D-BF6E-62D93A3DFD17}">
      <dgm:prSet phldrT="[Text]"/>
      <dgm:spPr/>
      <dgm:t>
        <a:bodyPr/>
        <a:lstStyle/>
        <a:p>
          <a:r>
            <a:rPr lang="en-GB" dirty="0"/>
            <a:t>Managing Communication – Owner and the Board - </a:t>
          </a:r>
        </a:p>
      </dgm:t>
    </dgm:pt>
    <dgm:pt modelId="{D9D04605-E56E-498D-9DD7-76F27DD6D033}" type="parTrans" cxnId="{7A35769E-04C6-4571-8151-0D076C76DDF5}">
      <dgm:prSet/>
      <dgm:spPr/>
      <dgm:t>
        <a:bodyPr/>
        <a:lstStyle/>
        <a:p>
          <a:endParaRPr lang="en-GB"/>
        </a:p>
      </dgm:t>
    </dgm:pt>
    <dgm:pt modelId="{A5D9E3CC-4A06-4BED-95DC-B7A71E458414}" type="sibTrans" cxnId="{7A35769E-04C6-4571-8151-0D076C76DDF5}">
      <dgm:prSet/>
      <dgm:spPr/>
      <dgm:t>
        <a:bodyPr/>
        <a:lstStyle/>
        <a:p>
          <a:endParaRPr lang="en-GB"/>
        </a:p>
      </dgm:t>
    </dgm:pt>
    <dgm:pt modelId="{7B2B1D56-61D0-407E-AB56-37BB3ABEC15D}">
      <dgm:prSet phldrT="[Text]"/>
      <dgm:spPr/>
      <dgm:t>
        <a:bodyPr/>
        <a:lstStyle/>
        <a:p>
          <a:r>
            <a:rPr lang="en-GB" dirty="0"/>
            <a:t>Professionalising the Board</a:t>
          </a:r>
        </a:p>
      </dgm:t>
    </dgm:pt>
    <dgm:pt modelId="{A75CE83D-297F-4271-BAC6-9EC19D962B64}" type="parTrans" cxnId="{A38ED717-65B1-4EA5-86CE-E43E7070D453}">
      <dgm:prSet/>
      <dgm:spPr/>
      <dgm:t>
        <a:bodyPr/>
        <a:lstStyle/>
        <a:p>
          <a:endParaRPr lang="en-GB"/>
        </a:p>
      </dgm:t>
    </dgm:pt>
    <dgm:pt modelId="{2113CA80-DF31-4294-B274-23D1C4F8DE61}" type="sibTrans" cxnId="{A38ED717-65B1-4EA5-86CE-E43E7070D453}">
      <dgm:prSet/>
      <dgm:spPr/>
      <dgm:t>
        <a:bodyPr/>
        <a:lstStyle/>
        <a:p>
          <a:endParaRPr lang="en-GB"/>
        </a:p>
      </dgm:t>
    </dgm:pt>
    <dgm:pt modelId="{11DF8F51-06D6-4CA6-B793-886365066F81}">
      <dgm:prSet/>
      <dgm:spPr/>
      <dgm:t>
        <a:bodyPr/>
        <a:lstStyle/>
        <a:p>
          <a:r>
            <a:rPr lang="en-GB" dirty="0"/>
            <a:t>Employing Advisers</a:t>
          </a:r>
        </a:p>
      </dgm:t>
    </dgm:pt>
    <dgm:pt modelId="{132E80A6-D8BD-46D9-8CFE-851ADD0655B0}" type="parTrans" cxnId="{A5557B22-7469-46E0-B42F-24E3E5BA4BE5}">
      <dgm:prSet/>
      <dgm:spPr/>
      <dgm:t>
        <a:bodyPr/>
        <a:lstStyle/>
        <a:p>
          <a:endParaRPr lang="en-GB"/>
        </a:p>
      </dgm:t>
    </dgm:pt>
    <dgm:pt modelId="{236934D8-5DAD-4A06-9D52-F1BB14CCAFB1}" type="sibTrans" cxnId="{A5557B22-7469-46E0-B42F-24E3E5BA4BE5}">
      <dgm:prSet/>
      <dgm:spPr/>
      <dgm:t>
        <a:bodyPr/>
        <a:lstStyle/>
        <a:p>
          <a:endParaRPr lang="en-GB"/>
        </a:p>
      </dgm:t>
    </dgm:pt>
    <dgm:pt modelId="{35737BC9-71C1-48F5-AD79-6DF658B6746B}">
      <dgm:prSet/>
      <dgm:spPr/>
      <dgm:t>
        <a:bodyPr/>
        <a:lstStyle/>
        <a:p>
          <a:r>
            <a:rPr lang="en-GB" dirty="0"/>
            <a:t>Planning Succession</a:t>
          </a:r>
        </a:p>
      </dgm:t>
    </dgm:pt>
    <dgm:pt modelId="{1CBD31CA-2FA2-4481-AB92-90837B09D409}" type="parTrans" cxnId="{9B12F029-5FB8-4E3D-B527-988632B8B580}">
      <dgm:prSet/>
      <dgm:spPr/>
      <dgm:t>
        <a:bodyPr/>
        <a:lstStyle/>
        <a:p>
          <a:endParaRPr lang="en-GB"/>
        </a:p>
      </dgm:t>
    </dgm:pt>
    <dgm:pt modelId="{A03C567F-5C4B-47A0-8DC2-57A559FAC001}" type="sibTrans" cxnId="{9B12F029-5FB8-4E3D-B527-988632B8B580}">
      <dgm:prSet/>
      <dgm:spPr/>
      <dgm:t>
        <a:bodyPr/>
        <a:lstStyle/>
        <a:p>
          <a:endParaRPr lang="en-GB"/>
        </a:p>
      </dgm:t>
    </dgm:pt>
    <dgm:pt modelId="{C1C7CAE9-7956-4C54-820A-51BCE90F03E1}" type="pres">
      <dgm:prSet presAssocID="{A1C17CFC-453D-45D6-8DC2-2FB2AD8FD671}" presName="diagram" presStyleCnt="0">
        <dgm:presLayoutVars>
          <dgm:dir/>
          <dgm:resizeHandles val="exact"/>
        </dgm:presLayoutVars>
      </dgm:prSet>
      <dgm:spPr/>
    </dgm:pt>
    <dgm:pt modelId="{194B5EE5-138B-4A22-BF91-FD628F3CD32E}" type="pres">
      <dgm:prSet presAssocID="{4A463474-9A94-4E99-B8FC-E8973BA97655}" presName="node" presStyleLbl="node1" presStyleIdx="0" presStyleCnt="7">
        <dgm:presLayoutVars>
          <dgm:bulletEnabled val="1"/>
        </dgm:presLayoutVars>
      </dgm:prSet>
      <dgm:spPr/>
    </dgm:pt>
    <dgm:pt modelId="{240EB00D-AD62-48B0-9511-BE8A13FC7A63}" type="pres">
      <dgm:prSet presAssocID="{C86D640B-5F45-4236-8062-FB50DFF80FB1}" presName="sibTrans" presStyleCnt="0"/>
      <dgm:spPr/>
    </dgm:pt>
    <dgm:pt modelId="{07298252-FDBA-477C-99A7-636958E07372}" type="pres">
      <dgm:prSet presAssocID="{C86B6A59-4462-478A-9DB1-FC5EAB899A5B}" presName="node" presStyleLbl="node1" presStyleIdx="1" presStyleCnt="7">
        <dgm:presLayoutVars>
          <dgm:bulletEnabled val="1"/>
        </dgm:presLayoutVars>
      </dgm:prSet>
      <dgm:spPr/>
    </dgm:pt>
    <dgm:pt modelId="{2E34F037-A56F-47F4-88BE-E221164073F9}" type="pres">
      <dgm:prSet presAssocID="{0D896AAD-0736-4F31-BE2B-D912C9848598}" presName="sibTrans" presStyleCnt="0"/>
      <dgm:spPr/>
    </dgm:pt>
    <dgm:pt modelId="{D7AFBD24-525F-4E9C-BC51-9785DC559D77}" type="pres">
      <dgm:prSet presAssocID="{74FA0E38-F7B4-47B9-ABCF-D66DDD9C44FC}" presName="node" presStyleLbl="node1" presStyleIdx="2" presStyleCnt="7">
        <dgm:presLayoutVars>
          <dgm:bulletEnabled val="1"/>
        </dgm:presLayoutVars>
      </dgm:prSet>
      <dgm:spPr/>
    </dgm:pt>
    <dgm:pt modelId="{D5E78A5C-F4E0-435C-88F5-888B4B6D65EB}" type="pres">
      <dgm:prSet presAssocID="{C2A780D9-CA73-427E-9358-B2B1E974463A}" presName="sibTrans" presStyleCnt="0"/>
      <dgm:spPr/>
    </dgm:pt>
    <dgm:pt modelId="{EE90C478-F937-4F38-A306-20474AB449BC}" type="pres">
      <dgm:prSet presAssocID="{32900480-7016-410D-BF6E-62D93A3DFD17}" presName="node" presStyleLbl="node1" presStyleIdx="3" presStyleCnt="7">
        <dgm:presLayoutVars>
          <dgm:bulletEnabled val="1"/>
        </dgm:presLayoutVars>
      </dgm:prSet>
      <dgm:spPr/>
    </dgm:pt>
    <dgm:pt modelId="{AB574C96-6CDD-4A53-B6FF-BEBA7807A97A}" type="pres">
      <dgm:prSet presAssocID="{A5D9E3CC-4A06-4BED-95DC-B7A71E458414}" presName="sibTrans" presStyleCnt="0"/>
      <dgm:spPr/>
    </dgm:pt>
    <dgm:pt modelId="{96AE8A8D-CB0B-49B9-92BE-0B98FECF2A58}" type="pres">
      <dgm:prSet presAssocID="{7B2B1D56-61D0-407E-AB56-37BB3ABEC15D}" presName="node" presStyleLbl="node1" presStyleIdx="4" presStyleCnt="7">
        <dgm:presLayoutVars>
          <dgm:bulletEnabled val="1"/>
        </dgm:presLayoutVars>
      </dgm:prSet>
      <dgm:spPr/>
    </dgm:pt>
    <dgm:pt modelId="{DEDE225A-16AC-46EC-92D9-BCDB774820CA}" type="pres">
      <dgm:prSet presAssocID="{2113CA80-DF31-4294-B274-23D1C4F8DE61}" presName="sibTrans" presStyleCnt="0"/>
      <dgm:spPr/>
    </dgm:pt>
    <dgm:pt modelId="{309CCA92-8B8D-43BA-B71D-8C613AFA4154}" type="pres">
      <dgm:prSet presAssocID="{11DF8F51-06D6-4CA6-B793-886365066F81}" presName="node" presStyleLbl="node1" presStyleIdx="5" presStyleCnt="7">
        <dgm:presLayoutVars>
          <dgm:bulletEnabled val="1"/>
        </dgm:presLayoutVars>
      </dgm:prSet>
      <dgm:spPr/>
    </dgm:pt>
    <dgm:pt modelId="{4C763EBE-FF1E-4FE9-8C74-0C0BF227F9EE}" type="pres">
      <dgm:prSet presAssocID="{236934D8-5DAD-4A06-9D52-F1BB14CCAFB1}" presName="sibTrans" presStyleCnt="0"/>
      <dgm:spPr/>
    </dgm:pt>
    <dgm:pt modelId="{8C4EC10A-777C-4A10-92BF-0A2D511311DA}" type="pres">
      <dgm:prSet presAssocID="{35737BC9-71C1-48F5-AD79-6DF658B6746B}" presName="node" presStyleLbl="node1" presStyleIdx="6" presStyleCnt="7">
        <dgm:presLayoutVars>
          <dgm:bulletEnabled val="1"/>
        </dgm:presLayoutVars>
      </dgm:prSet>
      <dgm:spPr/>
    </dgm:pt>
  </dgm:ptLst>
  <dgm:cxnLst>
    <dgm:cxn modelId="{C3A5BB0A-B87A-42DA-96B0-0B303C2DAB0D}" type="presOf" srcId="{35737BC9-71C1-48F5-AD79-6DF658B6746B}" destId="{8C4EC10A-777C-4A10-92BF-0A2D511311DA}" srcOrd="0" destOrd="0" presId="urn:microsoft.com/office/officeart/2005/8/layout/default"/>
    <dgm:cxn modelId="{56B4720F-7F83-493B-86F1-F2D28DCF80DE}" type="presOf" srcId="{11DF8F51-06D6-4CA6-B793-886365066F81}" destId="{309CCA92-8B8D-43BA-B71D-8C613AFA4154}" srcOrd="0" destOrd="0" presId="urn:microsoft.com/office/officeart/2005/8/layout/default"/>
    <dgm:cxn modelId="{A38ED717-65B1-4EA5-86CE-E43E7070D453}" srcId="{A1C17CFC-453D-45D6-8DC2-2FB2AD8FD671}" destId="{7B2B1D56-61D0-407E-AB56-37BB3ABEC15D}" srcOrd="4" destOrd="0" parTransId="{A75CE83D-297F-4271-BAC6-9EC19D962B64}" sibTransId="{2113CA80-DF31-4294-B274-23D1C4F8DE61}"/>
    <dgm:cxn modelId="{D41D3219-6D0A-474F-9743-27066AD29ADF}" srcId="{A1C17CFC-453D-45D6-8DC2-2FB2AD8FD671}" destId="{74FA0E38-F7B4-47B9-ABCF-D66DDD9C44FC}" srcOrd="2" destOrd="0" parTransId="{911E6BE1-489C-4E75-87FE-0BCC59DBA4FA}" sibTransId="{C2A780D9-CA73-427E-9358-B2B1E974463A}"/>
    <dgm:cxn modelId="{9F73DD1A-FF29-46B4-BD33-98F744C9C422}" srcId="{A1C17CFC-453D-45D6-8DC2-2FB2AD8FD671}" destId="{C86B6A59-4462-478A-9DB1-FC5EAB899A5B}" srcOrd="1" destOrd="0" parTransId="{3474899E-3B71-48B9-B8ED-1D6497F3FE9E}" sibTransId="{0D896AAD-0736-4F31-BE2B-D912C9848598}"/>
    <dgm:cxn modelId="{A5557B22-7469-46E0-B42F-24E3E5BA4BE5}" srcId="{A1C17CFC-453D-45D6-8DC2-2FB2AD8FD671}" destId="{11DF8F51-06D6-4CA6-B793-886365066F81}" srcOrd="5" destOrd="0" parTransId="{132E80A6-D8BD-46D9-8CFE-851ADD0655B0}" sibTransId="{236934D8-5DAD-4A06-9D52-F1BB14CCAFB1}"/>
    <dgm:cxn modelId="{9B12F029-5FB8-4E3D-B527-988632B8B580}" srcId="{A1C17CFC-453D-45D6-8DC2-2FB2AD8FD671}" destId="{35737BC9-71C1-48F5-AD79-6DF658B6746B}" srcOrd="6" destOrd="0" parTransId="{1CBD31CA-2FA2-4481-AB92-90837B09D409}" sibTransId="{A03C567F-5C4B-47A0-8DC2-57A559FAC001}"/>
    <dgm:cxn modelId="{7448DE3C-C5B7-4B71-8F6E-B1125020D596}" type="presOf" srcId="{74FA0E38-F7B4-47B9-ABCF-D66DDD9C44FC}" destId="{D7AFBD24-525F-4E9C-BC51-9785DC559D77}" srcOrd="0" destOrd="0" presId="urn:microsoft.com/office/officeart/2005/8/layout/default"/>
    <dgm:cxn modelId="{B7CF4C62-2EA2-473F-BE8F-D5009CBFE34A}" srcId="{A1C17CFC-453D-45D6-8DC2-2FB2AD8FD671}" destId="{4A463474-9A94-4E99-B8FC-E8973BA97655}" srcOrd="0" destOrd="0" parTransId="{6EA94036-9EE5-4236-9C90-A1CFE17C1815}" sibTransId="{C86D640B-5F45-4236-8062-FB50DFF80FB1}"/>
    <dgm:cxn modelId="{D61E484F-9371-4B5C-89D6-694015166047}" type="presOf" srcId="{A1C17CFC-453D-45D6-8DC2-2FB2AD8FD671}" destId="{C1C7CAE9-7956-4C54-820A-51BCE90F03E1}" srcOrd="0" destOrd="0" presId="urn:microsoft.com/office/officeart/2005/8/layout/default"/>
    <dgm:cxn modelId="{7A35769E-04C6-4571-8151-0D076C76DDF5}" srcId="{A1C17CFC-453D-45D6-8DC2-2FB2AD8FD671}" destId="{32900480-7016-410D-BF6E-62D93A3DFD17}" srcOrd="3" destOrd="0" parTransId="{D9D04605-E56E-498D-9DD7-76F27DD6D033}" sibTransId="{A5D9E3CC-4A06-4BED-95DC-B7A71E458414}"/>
    <dgm:cxn modelId="{1E6076A2-8843-4F05-BF40-2B0FDAD847A8}" type="presOf" srcId="{7B2B1D56-61D0-407E-AB56-37BB3ABEC15D}" destId="{96AE8A8D-CB0B-49B9-92BE-0B98FECF2A58}" srcOrd="0" destOrd="0" presId="urn:microsoft.com/office/officeart/2005/8/layout/default"/>
    <dgm:cxn modelId="{C32AD7A2-0892-4718-AC3E-3BE0096BAD64}" type="presOf" srcId="{C86B6A59-4462-478A-9DB1-FC5EAB899A5B}" destId="{07298252-FDBA-477C-99A7-636958E07372}" srcOrd="0" destOrd="0" presId="urn:microsoft.com/office/officeart/2005/8/layout/default"/>
    <dgm:cxn modelId="{09DB13AF-4717-45A9-8A78-4B488FFD4B5F}" type="presOf" srcId="{4A463474-9A94-4E99-B8FC-E8973BA97655}" destId="{194B5EE5-138B-4A22-BF91-FD628F3CD32E}" srcOrd="0" destOrd="0" presId="urn:microsoft.com/office/officeart/2005/8/layout/default"/>
    <dgm:cxn modelId="{EB2C24C6-F8CB-4944-B7B0-BCD9124C65C1}" type="presOf" srcId="{32900480-7016-410D-BF6E-62D93A3DFD17}" destId="{EE90C478-F937-4F38-A306-20474AB449BC}" srcOrd="0" destOrd="0" presId="urn:microsoft.com/office/officeart/2005/8/layout/default"/>
    <dgm:cxn modelId="{5BCF1222-6C04-434D-941D-971B3DD2D2BA}" type="presParOf" srcId="{C1C7CAE9-7956-4C54-820A-51BCE90F03E1}" destId="{194B5EE5-138B-4A22-BF91-FD628F3CD32E}" srcOrd="0" destOrd="0" presId="urn:microsoft.com/office/officeart/2005/8/layout/default"/>
    <dgm:cxn modelId="{AF66718F-62AE-4B8F-BBBA-4121724FF900}" type="presParOf" srcId="{C1C7CAE9-7956-4C54-820A-51BCE90F03E1}" destId="{240EB00D-AD62-48B0-9511-BE8A13FC7A63}" srcOrd="1" destOrd="0" presId="urn:microsoft.com/office/officeart/2005/8/layout/default"/>
    <dgm:cxn modelId="{65EDF8F9-D541-4BE7-8295-D22A77A38DC4}" type="presParOf" srcId="{C1C7CAE9-7956-4C54-820A-51BCE90F03E1}" destId="{07298252-FDBA-477C-99A7-636958E07372}" srcOrd="2" destOrd="0" presId="urn:microsoft.com/office/officeart/2005/8/layout/default"/>
    <dgm:cxn modelId="{0AFAB1EA-8AF3-48AB-B19F-95BE55987D1D}" type="presParOf" srcId="{C1C7CAE9-7956-4C54-820A-51BCE90F03E1}" destId="{2E34F037-A56F-47F4-88BE-E221164073F9}" srcOrd="3" destOrd="0" presId="urn:microsoft.com/office/officeart/2005/8/layout/default"/>
    <dgm:cxn modelId="{933EEBE9-DD32-4AC9-86CE-069665C8A8FD}" type="presParOf" srcId="{C1C7CAE9-7956-4C54-820A-51BCE90F03E1}" destId="{D7AFBD24-525F-4E9C-BC51-9785DC559D77}" srcOrd="4" destOrd="0" presId="urn:microsoft.com/office/officeart/2005/8/layout/default"/>
    <dgm:cxn modelId="{6CD795B1-0AF2-4342-946D-D9D8288691CE}" type="presParOf" srcId="{C1C7CAE9-7956-4C54-820A-51BCE90F03E1}" destId="{D5E78A5C-F4E0-435C-88F5-888B4B6D65EB}" srcOrd="5" destOrd="0" presId="urn:microsoft.com/office/officeart/2005/8/layout/default"/>
    <dgm:cxn modelId="{118DA83D-BBAD-41F4-A5BE-0AF1B59207C3}" type="presParOf" srcId="{C1C7CAE9-7956-4C54-820A-51BCE90F03E1}" destId="{EE90C478-F937-4F38-A306-20474AB449BC}" srcOrd="6" destOrd="0" presId="urn:microsoft.com/office/officeart/2005/8/layout/default"/>
    <dgm:cxn modelId="{6A033FB3-B891-45F5-BEA4-05D5669165C7}" type="presParOf" srcId="{C1C7CAE9-7956-4C54-820A-51BCE90F03E1}" destId="{AB574C96-6CDD-4A53-B6FF-BEBA7807A97A}" srcOrd="7" destOrd="0" presId="urn:microsoft.com/office/officeart/2005/8/layout/default"/>
    <dgm:cxn modelId="{5DD15380-04CB-471F-8010-2BE756A5140E}" type="presParOf" srcId="{C1C7CAE9-7956-4C54-820A-51BCE90F03E1}" destId="{96AE8A8D-CB0B-49B9-92BE-0B98FECF2A58}" srcOrd="8" destOrd="0" presId="urn:microsoft.com/office/officeart/2005/8/layout/default"/>
    <dgm:cxn modelId="{6C3C079B-372C-49BD-9768-CAF92D4A329F}" type="presParOf" srcId="{C1C7CAE9-7956-4C54-820A-51BCE90F03E1}" destId="{DEDE225A-16AC-46EC-92D9-BCDB774820CA}" srcOrd="9" destOrd="0" presId="urn:microsoft.com/office/officeart/2005/8/layout/default"/>
    <dgm:cxn modelId="{81A0DD6C-ABF5-4F27-92A4-9079D0D082C4}" type="presParOf" srcId="{C1C7CAE9-7956-4C54-820A-51BCE90F03E1}" destId="{309CCA92-8B8D-43BA-B71D-8C613AFA4154}" srcOrd="10" destOrd="0" presId="urn:microsoft.com/office/officeart/2005/8/layout/default"/>
    <dgm:cxn modelId="{1FACC221-2BD2-4999-BD36-A6A7ADB69121}" type="presParOf" srcId="{C1C7CAE9-7956-4C54-820A-51BCE90F03E1}" destId="{4C763EBE-FF1E-4FE9-8C74-0C0BF227F9EE}" srcOrd="11" destOrd="0" presId="urn:microsoft.com/office/officeart/2005/8/layout/default"/>
    <dgm:cxn modelId="{0852589D-830D-4039-A903-5582577D576C}" type="presParOf" srcId="{C1C7CAE9-7956-4C54-820A-51BCE90F03E1}" destId="{8C4EC10A-777C-4A10-92BF-0A2D511311D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4B5EE5-138B-4A22-BF91-FD628F3CD32E}">
      <dsp:nvSpPr>
        <dsp:cNvPr id="0" name=""/>
        <dsp:cNvSpPr/>
      </dsp:nvSpPr>
      <dsp:spPr>
        <a:xfrm>
          <a:off x="1221978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Family protocols and partner agreements</a:t>
          </a:r>
        </a:p>
      </dsp:txBody>
      <dsp:txXfrm>
        <a:off x="1221978" y="2645"/>
        <a:ext cx="2706687" cy="1624012"/>
      </dsp:txXfrm>
    </dsp:sp>
    <dsp:sp modelId="{07298252-FDBA-477C-99A7-636958E07372}">
      <dsp:nvSpPr>
        <dsp:cNvPr id="0" name=""/>
        <dsp:cNvSpPr/>
      </dsp:nvSpPr>
      <dsp:spPr>
        <a:xfrm>
          <a:off x="4199334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Best company type </a:t>
          </a:r>
        </a:p>
      </dsp:txBody>
      <dsp:txXfrm>
        <a:off x="4199334" y="2645"/>
        <a:ext cx="2706687" cy="1624012"/>
      </dsp:txXfrm>
    </dsp:sp>
    <dsp:sp modelId="{D7AFBD24-525F-4E9C-BC51-9785DC559D77}">
      <dsp:nvSpPr>
        <dsp:cNvPr id="0" name=""/>
        <dsp:cNvSpPr/>
      </dsp:nvSpPr>
      <dsp:spPr>
        <a:xfrm>
          <a:off x="1221978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Restrictions on transfer of shares or other equities interests to third parties, including by death</a:t>
          </a:r>
        </a:p>
      </dsp:txBody>
      <dsp:txXfrm>
        <a:off x="1221978" y="1897327"/>
        <a:ext cx="2706687" cy="1624012"/>
      </dsp:txXfrm>
    </dsp:sp>
    <dsp:sp modelId="{EE90C478-F937-4F38-A306-20474AB449BC}">
      <dsp:nvSpPr>
        <dsp:cNvPr id="0" name=""/>
        <dsp:cNvSpPr/>
      </dsp:nvSpPr>
      <dsp:spPr>
        <a:xfrm>
          <a:off x="4199334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Inheritance Pack </a:t>
          </a:r>
        </a:p>
      </dsp:txBody>
      <dsp:txXfrm>
        <a:off x="4199334" y="1897327"/>
        <a:ext cx="2706687" cy="1624012"/>
      </dsp:txXfrm>
    </dsp:sp>
    <dsp:sp modelId="{96AE8A8D-CB0B-49B9-92BE-0B98FECF2A58}">
      <dsp:nvSpPr>
        <dsp:cNvPr id="0" name=""/>
        <dsp:cNvSpPr/>
      </dsp:nvSpPr>
      <dsp:spPr>
        <a:xfrm>
          <a:off x="1221978" y="3792008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Donations</a:t>
          </a:r>
        </a:p>
      </dsp:txBody>
      <dsp:txXfrm>
        <a:off x="1221978" y="3792008"/>
        <a:ext cx="2706687" cy="1624012"/>
      </dsp:txXfrm>
    </dsp:sp>
    <dsp:sp modelId="{6DA7EAB6-66E2-42BD-B043-91E5F30B042D}">
      <dsp:nvSpPr>
        <dsp:cNvPr id="0" name=""/>
        <dsp:cNvSpPr/>
      </dsp:nvSpPr>
      <dsp:spPr>
        <a:xfrm>
          <a:off x="4199334" y="3792008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Resolving Disputes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(Mediation – Arbitration)</a:t>
          </a:r>
        </a:p>
      </dsp:txBody>
      <dsp:txXfrm>
        <a:off x="4199334" y="3792008"/>
        <a:ext cx="2706687" cy="1624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4B5EE5-138B-4A22-BF91-FD628F3CD32E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Building Family Governance</a:t>
          </a:r>
        </a:p>
      </dsp:txBody>
      <dsp:txXfrm>
        <a:off x="0" y="169333"/>
        <a:ext cx="2539999" cy="1524000"/>
      </dsp:txXfrm>
    </dsp:sp>
    <dsp:sp modelId="{07298252-FDBA-477C-99A7-636958E0737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Managing Differences</a:t>
          </a:r>
        </a:p>
      </dsp:txBody>
      <dsp:txXfrm>
        <a:off x="2794000" y="169333"/>
        <a:ext cx="2539999" cy="1524000"/>
      </dsp:txXfrm>
    </dsp:sp>
    <dsp:sp modelId="{D7AFBD24-525F-4E9C-BC51-9785DC559D77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Fostering Responsible Ownership </a:t>
          </a:r>
        </a:p>
      </dsp:txBody>
      <dsp:txXfrm>
        <a:off x="5587999" y="169333"/>
        <a:ext cx="2539999" cy="1524000"/>
      </dsp:txXfrm>
    </dsp:sp>
    <dsp:sp modelId="{EE90C478-F937-4F38-A306-20474AB449BC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Managing Communication – Owner and the Board - </a:t>
          </a:r>
        </a:p>
      </dsp:txBody>
      <dsp:txXfrm>
        <a:off x="0" y="1947333"/>
        <a:ext cx="2539999" cy="1524000"/>
      </dsp:txXfrm>
    </dsp:sp>
    <dsp:sp modelId="{96AE8A8D-CB0B-49B9-92BE-0B98FECF2A58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Professionalising the Board</a:t>
          </a:r>
        </a:p>
      </dsp:txBody>
      <dsp:txXfrm>
        <a:off x="2794000" y="1947333"/>
        <a:ext cx="2539999" cy="1524000"/>
      </dsp:txXfrm>
    </dsp:sp>
    <dsp:sp modelId="{309CCA92-8B8D-43BA-B71D-8C613AFA4154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Employing Advisers</a:t>
          </a:r>
        </a:p>
      </dsp:txBody>
      <dsp:txXfrm>
        <a:off x="5587999" y="1947333"/>
        <a:ext cx="2539999" cy="1524000"/>
      </dsp:txXfrm>
    </dsp:sp>
    <dsp:sp modelId="{8C4EC10A-777C-4A10-92BF-0A2D511311DA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Planning Succession</a:t>
          </a:r>
        </a:p>
      </dsp:txBody>
      <dsp:txXfrm>
        <a:off x="2794000" y="3725333"/>
        <a:ext cx="2539999" cy="152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B7D3F-3DBC-4E95-BBCB-EE87DC922D4F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1E4D2-166A-4C14-93A8-15F5DD513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1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1E4D2-166A-4C14-93A8-15F5DD5135F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825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872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678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44A04-4545-406A-A524-478BA79B3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C248F9-1DC7-47C9-BF88-7313B8237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3CBEE-8D4F-434D-AFFF-CA9AC0DF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B3AFF-3EBB-415A-920F-A72D218C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4A796-9F09-4E90-9B73-51AAC1C8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99BB-F5BC-44FE-8237-64D9524D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F80EC-D0C6-44EF-9229-D47821854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D68F1-55D8-4F47-A527-0816B9E1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7E90C-6E2E-41C3-A7D3-A5BC3717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75113-66B7-48F1-8A09-A2FF38F5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11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C7EB-8AE2-4571-B70D-5B3313FA7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B0BFE-0471-4EF4-B6A5-BAD57D067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1684-15DE-4BF2-945B-A0E69588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E4744-0F8D-4141-ABAB-5CCF30D7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4310E-C67A-4624-920D-B20151A1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74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5B46A-081E-4972-A362-6A18581C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CAE28-37D6-4A40-A8AD-B62C7A9FF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86549-72E7-40E1-8563-98B639FEE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1F915-2823-439F-B0CE-1D36937C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D9F7B-16EF-4FA7-BB92-5A355192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7224A-A08A-4C19-8081-6DFD1C43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18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141C-B1D0-4389-A6D9-E2D96026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39A0E-885B-4896-9393-AA7556C72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E24E5-C981-4D98-98C4-23FA9FEC6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94755F-C24E-41BF-B5D6-57CE867B8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0DCBB-0F8C-4613-AC82-9D48E9BCF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7FFFD3-3738-46E4-9B96-0F6E231F3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811AB-B7B5-4DB8-B9FD-8C90060F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71AEC3-4700-4C99-A171-AE086F01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38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CD104-20D8-40A0-A38C-F15BF84C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FBCB9-D8FC-4687-8A77-1DD5BEF55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E5873-6CAF-472A-B2A6-2F418EB3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AC4AF-554E-40C7-8953-A9A418BE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0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3053A-99C8-4E33-88C7-E9E0D3AE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53683-F66A-4DF2-A32A-7168D89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92C74-D81E-4764-9D3F-059C61C2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13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E101-9151-4377-AEC4-CC900E7B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56C39-32C5-4BF8-887A-A00D3EAA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16C33-3001-4234-B9FD-D55C61E0D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0B888-5EC6-49DF-8063-586B2759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593DB-C328-4354-8094-EF2FD8A7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2811F-D639-4485-A622-8EB8C534F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92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A307-79F5-47B9-89C1-40AC7284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3F1CE-CF6C-4077-880B-523ADEFF0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57B13-C290-43C0-A138-AC7DA811D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BB8AC-E5DB-4FFB-B2C0-761CAA68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E7535-054C-40A9-9C04-7A942636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2FD67-50BE-453E-A1E9-80BFEF09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07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7EC6-14CD-4C86-A530-197B02C2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6C1BF-5452-4661-95CD-43C33F882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1605D-3519-4717-AA7C-9E1E85AA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EDDC9-9ABB-4001-BC90-F56066C0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62F6B-D78D-4D2A-9FA8-D42F7D9E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1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D1519-092F-4AB2-972F-76D8CA1346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3316C-641D-4E0F-9377-C1ABA255D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D411E-6EE9-4CB2-870F-3DCCBAD4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17728-DE60-4320-B87C-0D1B82CB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0FD97-DCC3-4E2B-8CE8-C1335BABE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2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305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416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331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344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1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18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196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1568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16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756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971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5324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608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010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452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57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6E581-19C4-47D6-9224-7ECE1417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3FD82-B33C-46E8-A22C-6299AC67A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0CD07-6030-4A42-AB4A-1959BCBB5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EBAB9-B74D-4980-84EB-7ED38CFF3963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B7C58-2048-429B-AE4D-775C4DC9E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4C5E6-E429-4414-835D-35322B23E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3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8A0C96-9B3A-4684-A7BB-8C0037D2F824}" type="datetimeFigureOut">
              <a:rPr lang="en-GB" smtClean="0"/>
              <a:t>15/03/2019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878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forbesargentina.com/50-argentinos-mas-ricos/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mberg.com/quote/0852591D:LX" TargetMode="External"/><Relationship Id="rId2" Type="http://schemas.openxmlformats.org/officeDocument/2006/relationships/hyperlink" Target="https://www.bloomberg.com/quote/1059Z:AR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png"/><Relationship Id="rId5" Type="http://schemas.openxmlformats.org/officeDocument/2006/relationships/image" Target="../media/image6.jpg"/><Relationship Id="rId4" Type="http://schemas.openxmlformats.org/officeDocument/2006/relationships/hyperlink" Target="https://www.bloomberg.com/quote/4614Z:US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348" y="1374471"/>
            <a:ext cx="6381135" cy="328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63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2017-A3F5-462F-9AD8-2B8402139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412955"/>
            <a:ext cx="8825658" cy="2256503"/>
          </a:xfrm>
        </p:spPr>
        <p:txBody>
          <a:bodyPr/>
          <a:lstStyle/>
          <a:p>
            <a:pPr algn="ctr"/>
            <a:r>
              <a:rPr lang="en-GB" b="1" dirty="0"/>
              <a:t>FAMILY BUSINESS ARGENTINA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59FAD-1DBE-47CB-AAE9-F88CAFD14D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E09C5E-26A6-478B-B6D8-5C466D12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955" y="2912012"/>
            <a:ext cx="8825658" cy="314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4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4C5FA-60B2-4740-81EC-240F61AB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PART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8AD18-EB28-4967-8FDE-D4402CCDC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/>
              <a:t>REGION’S OUTLOOK </a:t>
            </a:r>
          </a:p>
          <a:p>
            <a:pPr marL="0" indent="0" algn="ctr">
              <a:buNone/>
            </a:pPr>
            <a:r>
              <a:rPr lang="en-GB" sz="6000" b="1" dirty="0"/>
              <a:t>&amp; </a:t>
            </a:r>
          </a:p>
          <a:p>
            <a:pPr marL="0" indent="0" algn="ctr">
              <a:buNone/>
            </a:pPr>
            <a:r>
              <a:rPr lang="en-GB" sz="6000" b="1" dirty="0"/>
              <a:t>INTRODUCTION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B187F9-E3E8-4949-9A9F-342F38FC2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6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8EAB-7795-488E-97FE-3DD97A68E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REGION’S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3000" b="1" dirty="0"/>
              <a:t>Family-controlled conglomerates </a:t>
            </a:r>
            <a:r>
              <a:rPr lang="en-GB" sz="3000" dirty="0"/>
              <a:t>continue to </a:t>
            </a:r>
            <a:r>
              <a:rPr lang="en-GB" sz="3000" b="1" dirty="0"/>
              <a:t>dominate Latin America's private sector</a:t>
            </a:r>
          </a:p>
          <a:p>
            <a:pPr marL="0" indent="0" algn="just">
              <a:buNone/>
            </a:pPr>
            <a:endParaRPr lang="en-GB" sz="2400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8D5BBC-2CF7-4104-9F05-9A0A9A1F4C5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0EF05D-128F-4D5C-86D6-D10B7673F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4" y="2056093"/>
            <a:ext cx="4422754" cy="420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9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B2F9-79A1-46EC-8954-83326DE7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40" y="1799700"/>
            <a:ext cx="8946541" cy="419548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en-GB" b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3200" b="1" dirty="0"/>
              <a:t>Argentina</a:t>
            </a:r>
            <a:r>
              <a:rPr lang="en-GB" sz="3200" dirty="0"/>
              <a:t> – third largest economy in Latin America</a:t>
            </a:r>
          </a:p>
          <a:p>
            <a:pPr marL="0" indent="0" algn="just">
              <a:buNone/>
            </a:pPr>
            <a:endParaRPr lang="en-GB" sz="3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3200" b="1" dirty="0"/>
              <a:t>Family businesses </a:t>
            </a:r>
            <a:r>
              <a:rPr lang="en-GB" sz="3200" dirty="0"/>
              <a:t>play an important role 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GB" sz="30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3000" dirty="0"/>
              <a:t>at least 80% of the country’s 1.2 million businesses are privately owned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06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68548"/>
            <a:ext cx="8946541" cy="467985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en-GB" sz="3200" b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3200" dirty="0"/>
              <a:t>Generate 80% of work in the private sector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3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3200" dirty="0"/>
              <a:t>Contributes to more than 50% of Argentina’s GDP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3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3200" dirty="0"/>
              <a:t>13 - out of the 17 Argentine multinational companies - are or have been until recently Family Business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6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918B-E96F-4CC3-8AEA-C6734814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PART TWO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A7C2-9E40-4F82-B7D1-F30FF0B97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dirty="0"/>
              <a:t>WHO ARE THEY?</a:t>
            </a:r>
          </a:p>
          <a:p>
            <a:pPr marL="0" indent="0" algn="ctr">
              <a:buNone/>
            </a:pPr>
            <a:r>
              <a:rPr lang="en-GB" sz="6000" b="1" dirty="0"/>
              <a:t>&amp;</a:t>
            </a:r>
          </a:p>
          <a:p>
            <a:pPr marL="0" indent="0" algn="ctr">
              <a:buNone/>
            </a:pPr>
            <a:r>
              <a:rPr lang="en-GB" sz="6000" b="1" dirty="0"/>
              <a:t>CASE STUDIES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4EE4E1-1009-4764-A1C3-92C78884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6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50F4-0179-4AD3-8D34-38E599D0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/>
              <a:t>TOP 50 RICH ARGENTINE FAMILIES </a:t>
            </a:r>
            <a:br>
              <a:rPr lang="en-GB" sz="4400" b="1" dirty="0"/>
            </a:br>
            <a:br>
              <a:rPr lang="en-GB" sz="4400" b="1" dirty="0"/>
            </a:br>
            <a:br>
              <a:rPr lang="en-GB" sz="4400" b="1" dirty="0"/>
            </a:br>
            <a:br>
              <a:rPr lang="en-GB" sz="4400" b="1" dirty="0"/>
            </a:br>
            <a:br>
              <a:rPr lang="en-GB" sz="4400" b="1" dirty="0"/>
            </a:br>
            <a:br>
              <a:rPr lang="en-GB" sz="4400" b="1" dirty="0"/>
            </a:br>
            <a:br>
              <a:rPr lang="en-GB" sz="4400" b="1" dirty="0"/>
            </a:br>
            <a:br>
              <a:rPr lang="en-GB" sz="4400" b="1" dirty="0"/>
            </a:br>
            <a:br>
              <a:rPr lang="en-GB" sz="4400" b="1" dirty="0"/>
            </a:br>
            <a:r>
              <a:rPr lang="en-GB" sz="1000" b="1" dirty="0">
                <a:hlinkClick r:id="rId2"/>
              </a:rPr>
              <a:t>http://www.forbesargentina.com/50-argentinos-mas-ricos/</a:t>
            </a:r>
            <a:endParaRPr lang="en-GB" sz="1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D81E6E-8822-4105-B502-8F960EAB7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25570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500" b="1" dirty="0"/>
              <a:t>70 billion USS altogether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5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500" dirty="0"/>
              <a:t>Only 22 made their fortune from 0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5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500" b="1" dirty="0"/>
              <a:t>Only 7 women in the ranking</a:t>
            </a:r>
            <a:r>
              <a:rPr lang="en-GB" sz="2500" dirty="0"/>
              <a:t>, and 3 of them share their position with husband or brother</a:t>
            </a:r>
          </a:p>
          <a:p>
            <a:pPr marL="0" indent="0">
              <a:buNone/>
            </a:pP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F57C34-E2CB-4639-83AF-E75E189F84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3AEE82-4477-4ED2-A0E3-F3794DCD0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3" y="2056092"/>
            <a:ext cx="4396341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96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Paolo Rocca and family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b="1" dirty="0"/>
              <a:t>US$ 9.7 Billion</a:t>
            </a:r>
          </a:p>
          <a:p>
            <a:pPr marL="0" indent="0">
              <a:buNone/>
            </a:pPr>
            <a:endParaRPr lang="en-GB" sz="3000" b="1" dirty="0"/>
          </a:p>
          <a:p>
            <a:pPr marL="0" indent="0">
              <a:buNone/>
            </a:pPr>
            <a:r>
              <a:rPr lang="en-GB" sz="3000" b="1" dirty="0"/>
              <a:t>ROCCA Family  - founder of </a:t>
            </a:r>
          </a:p>
          <a:p>
            <a:pPr marL="0" indent="0">
              <a:buNone/>
            </a:pPr>
            <a:r>
              <a:rPr lang="en-GB" sz="3000" b="1" dirty="0"/>
              <a:t>TECHINT GROUP</a:t>
            </a:r>
          </a:p>
          <a:p>
            <a:pPr marL="0" indent="0" algn="just">
              <a:buNone/>
            </a:pPr>
            <a:endParaRPr lang="en-GB" sz="100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804E04-8F58-4A70-894F-A8A368D325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78B502-C400-4D7A-8E3E-792DAC009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4" y="2056092"/>
            <a:ext cx="4422754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89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152" y="2060574"/>
            <a:ext cx="4396339" cy="434470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endParaRPr lang="en-GB" sz="2600" b="1" dirty="0"/>
          </a:p>
          <a:p>
            <a:pPr marL="0" indent="0" algn="just">
              <a:buNone/>
            </a:pPr>
            <a:r>
              <a:rPr lang="en-GB" sz="2600" b="1" dirty="0"/>
              <a:t>	</a:t>
            </a:r>
            <a:endParaRPr lang="en-GB" b="1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4F23708-83E3-430B-A86E-BA6B0A776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65026" y="2056092"/>
            <a:ext cx="4114800" cy="42002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4000" dirty="0"/>
              <a:t>Founded: 1945</a:t>
            </a:r>
          </a:p>
          <a:p>
            <a:endParaRPr lang="en-GB" sz="4000" dirty="0"/>
          </a:p>
          <a:p>
            <a:pPr marL="0" indent="0">
              <a:buNone/>
            </a:pPr>
            <a:r>
              <a:rPr lang="en-GB" sz="4000" dirty="0"/>
              <a:t>Headquarters: Milan &amp; Argentina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2D1785-C331-44E2-AA2B-AD880F049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868" y="298573"/>
            <a:ext cx="2387934" cy="1658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7E7D60-3020-4E0F-B567-12B668B53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868" y="2031438"/>
            <a:ext cx="6547753" cy="440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32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TECHINT GROUP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en-GB" sz="2600" dirty="0"/>
          </a:p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endParaRPr lang="en-GB" sz="2600" b="1" dirty="0"/>
          </a:p>
          <a:p>
            <a:pPr marL="0" indent="0" algn="just">
              <a:buNone/>
            </a:pPr>
            <a:r>
              <a:rPr lang="en-GB" sz="2600" b="1" dirty="0"/>
              <a:t>	</a:t>
            </a:r>
            <a:endParaRPr lang="en-GB" b="1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5DF0561-F84F-4BF4-A98C-8C0288F5FFA1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500" b="1" dirty="0"/>
              <a:t>Leading global supplier of steel tubes for the energy sector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7BE84AC-3F95-4DA8-B645-7D52DB5FA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GB" sz="2500" dirty="0"/>
              <a:t>applications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FF06607-BDA6-4D18-9927-F8E7F3F05BA0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500" b="1" dirty="0"/>
              <a:t>Largest steel company in Latin America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CE1B4B-E7D9-4FBE-9193-70F7A2A704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GB" sz="25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38CF586-D808-4273-975F-B4CBB9F1C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347" y="1742629"/>
            <a:ext cx="2946794" cy="1560581"/>
          </a:xfrm>
          <a:prstGeom prst="rect">
            <a:avLst/>
          </a:prstGeo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7A22BB-D0AB-4FF3-986B-98EF50F63E5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124700" y="2666999"/>
            <a:ext cx="2932113" cy="4024087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just"/>
            <a:r>
              <a:rPr lang="en-GB" sz="2700" b="1" dirty="0"/>
              <a:t>Worldwide engineering, procurement, construction, operation and management for high complexity, large-scale projects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4D9023-DDB9-48ED-9B7F-F58F5CF03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63" y="1768827"/>
            <a:ext cx="2940049" cy="15343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D2C0D6-ABBF-4CB5-AEE6-2D166A316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581" y="1768827"/>
            <a:ext cx="2930525" cy="156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5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TECHINT GROUP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en-GB" sz="2600" dirty="0"/>
          </a:p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endParaRPr lang="en-GB" sz="2600" b="1" dirty="0"/>
          </a:p>
          <a:p>
            <a:pPr marL="0" indent="0" algn="just">
              <a:buNone/>
            </a:pPr>
            <a:r>
              <a:rPr lang="en-GB" sz="2600" b="1" dirty="0"/>
              <a:t>	</a:t>
            </a:r>
            <a:endParaRPr lang="en-GB" b="1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5DF0561-F84F-4BF4-A98C-8C0288F5FFA1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738282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700" b="1" dirty="0"/>
              <a:t>Worldwide partner for innovative, reliable and sustainable solutions in metals and mining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7BE84AC-3F95-4DA8-B645-7D52DB5FA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GB" sz="2500" dirty="0"/>
              <a:t>applications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FF06607-BDA6-4D18-9927-F8E7F3F05BA0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500" b="1" dirty="0"/>
              <a:t>Oil and gas exploration and production company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CE1B4B-E7D9-4FBE-9193-70F7A2A704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GB" sz="25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7A22BB-D0AB-4FF3-986B-98EF50F63E5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124700" y="2666999"/>
            <a:ext cx="2932113" cy="3958771"/>
          </a:xfrm>
        </p:spPr>
        <p:txBody>
          <a:bodyPr>
            <a:normAutofit fontScale="40000" lnSpcReduction="20000"/>
          </a:bodyPr>
          <a:lstStyle/>
          <a:p>
            <a:endParaRPr lang="en-GB" dirty="0"/>
          </a:p>
          <a:p>
            <a:endParaRPr lang="en-GB" sz="3200" dirty="0"/>
          </a:p>
          <a:p>
            <a:r>
              <a:rPr lang="en-GB" sz="5300" b="1" dirty="0"/>
              <a:t>A network of hospitals in Italy, focused on 	</a:t>
            </a:r>
          </a:p>
          <a:p>
            <a:pPr marL="514350" indent="-514350">
              <a:buAutoNum type="arabicParenR"/>
            </a:pPr>
            <a:r>
              <a:rPr lang="en-GB" sz="5300" b="1" dirty="0"/>
              <a:t>Research</a:t>
            </a:r>
          </a:p>
          <a:p>
            <a:pPr marL="514350" indent="-514350">
              <a:buAutoNum type="arabicParenR"/>
            </a:pPr>
            <a:r>
              <a:rPr lang="en-GB" sz="5300" b="1" dirty="0"/>
              <a:t>Promoting patient-oriented management</a:t>
            </a:r>
          </a:p>
          <a:p>
            <a:pPr marL="514350" indent="-514350">
              <a:buAutoNum type="arabicParenR"/>
            </a:pPr>
            <a:r>
              <a:rPr lang="en-GB" sz="5300" b="1" dirty="0"/>
              <a:t>use state-of-the-art technology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07F0CA-E486-4EFE-AFBC-634991215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34" y="1676401"/>
            <a:ext cx="2940049" cy="15602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E041B2-E175-49B2-9A21-D847FB69D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9246" y="1676401"/>
            <a:ext cx="2917318" cy="15022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E40531-0965-44CB-A6BE-EFE480A1C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036" y="1676401"/>
            <a:ext cx="2932113" cy="150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93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0542-3F64-4B8B-AD6E-199BBABC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1700" dirty="0"/>
            </a:br>
            <a:r>
              <a:rPr lang="en-US" sz="4200" b="1" dirty="0"/>
              <a:t>Alejandro Bulgheroni and family </a:t>
            </a:r>
            <a:br>
              <a:rPr lang="en-US" sz="1700" dirty="0"/>
            </a:br>
            <a:br>
              <a:rPr lang="en-US" sz="1700" dirty="0"/>
            </a:br>
            <a:endParaRPr lang="en-US" sz="1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endParaRPr lang="en-US" dirty="0"/>
          </a:p>
          <a:p>
            <a:pPr>
              <a:buFont typeface="Wingdings 3" charset="2"/>
              <a:buChar char=""/>
            </a:pPr>
            <a:endParaRPr lang="en-US" dirty="0"/>
          </a:p>
          <a:p>
            <a:pPr marL="0" indent="0">
              <a:buNone/>
            </a:pPr>
            <a:r>
              <a:rPr lang="en-US" sz="3000" b="1" dirty="0"/>
              <a:t>USS 7.3 BILLION </a:t>
            </a:r>
          </a:p>
          <a:p>
            <a:pPr>
              <a:buFont typeface="Wingdings 3" charset="2"/>
              <a:buChar char=""/>
            </a:pPr>
            <a:endParaRPr lang="en-US" sz="3000" b="1" dirty="0"/>
          </a:p>
          <a:p>
            <a:pPr marL="0" indent="0">
              <a:buNone/>
            </a:pPr>
            <a:r>
              <a:rPr lang="en-US" sz="3000" b="1" dirty="0"/>
              <a:t>Master and Lord of the hydrocarbons in Argentina</a:t>
            </a:r>
          </a:p>
          <a:p>
            <a:pPr>
              <a:buFont typeface="Wingdings 3" charset="2"/>
              <a:buChar char=""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C915C8-53F4-48A3-A56A-E98769AF74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Alejandro Pedro Bulgheroni (AdriÃ¡n Escandar)">
            <a:extLst>
              <a:ext uri="{FF2B5EF4-FFF2-40B4-BE49-F238E27FC236}">
                <a16:creationId xmlns:a16="http://schemas.microsoft.com/office/drawing/2014/main" id="{39068AD9-177D-4778-8463-296B1D92B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93" y="2056091"/>
            <a:ext cx="4396339" cy="419576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D53535-B392-43BF-A21B-8F6B6F722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070DFB-0DC2-4ED1-89C2-4B4912A5B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80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0542-3F64-4B8B-AD6E-199BBABC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sz="2400" b="1" dirty="0"/>
            </a:br>
            <a:r>
              <a:rPr lang="es-ES" sz="3600" b="1" dirty="0"/>
              <a:t>Alejandro Bulgheroni and family  </a:t>
            </a:r>
            <a:br>
              <a:rPr lang="es-ES" sz="2400" b="1" dirty="0"/>
            </a:br>
            <a:br>
              <a:rPr lang="en-GB" sz="44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700" dirty="0"/>
              <a:t>Created in 1948 to provide parts for the national oil company's pipeline network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7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700" dirty="0"/>
              <a:t>Alejandro and brother took over from their father in 1985</a:t>
            </a:r>
          </a:p>
          <a:p>
            <a:pPr algn="just"/>
            <a:endParaRPr lang="en-GB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A7763E-BAC0-4298-AA35-7918655176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D53535-B392-43BF-A21B-8F6B6F722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8851FB-F887-408D-90FF-BAAF9AD5F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422754" cy="42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0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0542-3F64-4B8B-AD6E-199BBABC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sz="2400" b="1" dirty="0"/>
            </a:br>
            <a:r>
              <a:rPr lang="es-ES" sz="3600" b="1" dirty="0"/>
              <a:t>Alejandro Bulgheroni and family </a:t>
            </a:r>
            <a:br>
              <a:rPr lang="es-ES" sz="2400" b="1" dirty="0"/>
            </a:br>
            <a:br>
              <a:rPr lang="en-GB" sz="44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700" dirty="0"/>
              <a:t>2011: 50% stake sold to China's state oil company for $3.1 billion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7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700" dirty="0"/>
              <a:t>2017: cash-free agreement with BP to form the </a:t>
            </a:r>
            <a:r>
              <a:rPr lang="en-GB" sz="2700" b="1" dirty="0"/>
              <a:t>largest privately-owned integrated energy company</a:t>
            </a:r>
            <a:r>
              <a:rPr lang="en-GB" sz="2700" dirty="0"/>
              <a:t>, Pan American Energy</a:t>
            </a:r>
          </a:p>
          <a:p>
            <a:pPr algn="just"/>
            <a:endParaRPr lang="en-GB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A7763E-BAC0-4298-AA35-7918655176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D53535-B392-43BF-A21B-8F6B6F722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F6039B-00E4-42A3-8205-83295466E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1"/>
            <a:ext cx="4396341" cy="20365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B60C1E-50A5-4A02-9B10-87CB7C962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3" y="4092677"/>
            <a:ext cx="4422754" cy="216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0542-3F64-4B8B-AD6E-199BBABC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Gregorio Pérez Companc and family</a:t>
            </a:r>
            <a:br>
              <a:rPr lang="en-GB" sz="4400" b="1" dirty="0"/>
            </a:br>
            <a:br>
              <a:rPr lang="en-GB" sz="44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endParaRPr lang="en-GB" sz="5100" b="1" dirty="0"/>
          </a:p>
          <a:p>
            <a:pPr marL="0" indent="0" algn="just">
              <a:buNone/>
            </a:pPr>
            <a:r>
              <a:rPr lang="en-GB" sz="3000" b="1" dirty="0"/>
              <a:t>USS 3.9 Billion</a:t>
            </a:r>
          </a:p>
          <a:p>
            <a:pPr marL="0" indent="0" algn="just">
              <a:buNone/>
            </a:pPr>
            <a:br>
              <a:rPr lang="en-GB" sz="5400" dirty="0"/>
            </a:br>
            <a:endParaRPr lang="en-GB" sz="2600" b="1" dirty="0"/>
          </a:p>
          <a:p>
            <a:pPr marL="0" indent="0" algn="just">
              <a:buNone/>
            </a:pPr>
            <a:r>
              <a:rPr lang="en-GB" sz="2600" b="1" dirty="0"/>
              <a:t>	</a:t>
            </a:r>
          </a:p>
          <a:p>
            <a:pPr marL="0" indent="0" algn="just">
              <a:buNone/>
            </a:pPr>
            <a:r>
              <a:rPr lang="en-GB" sz="2600" b="1" dirty="0"/>
              <a:t>	</a:t>
            </a:r>
            <a:endParaRPr lang="en-GB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E3291E-85C6-4545-9680-C657FAA26B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3076" name="Picture 4" descr="Gregorio PÃ©rez Companc">
            <a:extLst>
              <a:ext uri="{FF2B5EF4-FFF2-40B4-BE49-F238E27FC236}">
                <a16:creationId xmlns:a16="http://schemas.microsoft.com/office/drawing/2014/main" id="{C419B969-FF3D-4690-8BF5-718392187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93" y="2101616"/>
            <a:ext cx="4422012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A8F38C-0B04-44F5-B2AA-8731D086A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42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0542-3F64-4B8B-AD6E-199BBABC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Gregorio Pérez Companc</a:t>
            </a:r>
            <a:br>
              <a:rPr lang="en-GB" sz="4400" b="1" dirty="0"/>
            </a:br>
            <a:br>
              <a:rPr lang="en-GB" sz="44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en-GB" sz="10000" dirty="0"/>
              <a:t>Now retired </a:t>
            </a:r>
          </a:p>
          <a:p>
            <a:pPr algn="just"/>
            <a:endParaRPr lang="en-GB" sz="10000" dirty="0"/>
          </a:p>
          <a:p>
            <a:pPr algn="just"/>
            <a:r>
              <a:rPr lang="en-GB" sz="10000" dirty="0"/>
              <a:t>Was at the helm of Molinos Rios de la Plata, Argentina’s largest food producer</a:t>
            </a:r>
          </a:p>
          <a:p>
            <a:pPr algn="just"/>
            <a:endParaRPr lang="en-GB" sz="10000" dirty="0"/>
          </a:p>
          <a:p>
            <a:pPr algn="just"/>
            <a:r>
              <a:rPr lang="en-GB" sz="10000" dirty="0"/>
              <a:t>2009: stepped down and gave his 75% to his children</a:t>
            </a:r>
          </a:p>
          <a:p>
            <a:pPr algn="just"/>
            <a:endParaRPr lang="en-GB" sz="10000" dirty="0"/>
          </a:p>
          <a:p>
            <a:pPr marL="0" indent="0" algn="just">
              <a:buNone/>
            </a:pPr>
            <a:endParaRPr lang="en-GB" sz="5100" b="1" dirty="0"/>
          </a:p>
          <a:p>
            <a:pPr algn="just"/>
            <a:endParaRPr lang="en-GB" sz="2600" b="1" dirty="0"/>
          </a:p>
          <a:p>
            <a:pPr marL="0" indent="0" algn="just">
              <a:buNone/>
            </a:pPr>
            <a:r>
              <a:rPr lang="en-GB" sz="2600" b="1" dirty="0"/>
              <a:t>	</a:t>
            </a:r>
          </a:p>
          <a:p>
            <a:pPr marL="0" indent="0" algn="just">
              <a:buNone/>
            </a:pPr>
            <a:r>
              <a:rPr lang="en-GB" sz="2600" b="1" dirty="0"/>
              <a:t>	</a:t>
            </a:r>
            <a:endParaRPr lang="en-GB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99B703-D910-4D39-A0B6-04D0EDA973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2CD922-974B-4B95-B4B8-05AC2E811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396339" cy="42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13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0542-3F64-4B8B-AD6E-199BBABC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Gregorio Pérez Companc</a:t>
            </a:r>
            <a:br>
              <a:rPr lang="en-GB" sz="4400" b="1" dirty="0"/>
            </a:br>
            <a:br>
              <a:rPr lang="en-GB" sz="44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en-GB" sz="7700" dirty="0"/>
              <a:t>Built second largest oil company Perez Companc SA </a:t>
            </a:r>
          </a:p>
          <a:p>
            <a:pPr marL="0" indent="0" algn="just">
              <a:buNone/>
            </a:pPr>
            <a:endParaRPr lang="en-GB" sz="7700" dirty="0"/>
          </a:p>
          <a:p>
            <a:pPr marL="0" indent="0" algn="just">
              <a:buNone/>
            </a:pPr>
            <a:r>
              <a:rPr lang="en-GB" sz="7700" dirty="0"/>
              <a:t>Sold Petrobas for $1 billion</a:t>
            </a:r>
            <a:endParaRPr lang="en-GB" sz="10000" dirty="0"/>
          </a:p>
          <a:p>
            <a:pPr algn="just"/>
            <a:endParaRPr lang="en-GB" sz="5100" b="1" dirty="0"/>
          </a:p>
          <a:p>
            <a:pPr algn="just"/>
            <a:endParaRPr lang="en-GB" sz="2600" b="1" dirty="0"/>
          </a:p>
          <a:p>
            <a:pPr marL="0" indent="0" algn="just">
              <a:buNone/>
            </a:pPr>
            <a:r>
              <a:rPr lang="en-GB" sz="2600" b="1" dirty="0"/>
              <a:t>	</a:t>
            </a:r>
          </a:p>
          <a:p>
            <a:pPr marL="0" indent="0" algn="just">
              <a:buNone/>
            </a:pPr>
            <a:r>
              <a:rPr lang="en-GB" sz="2600" b="1" dirty="0"/>
              <a:t>	</a:t>
            </a:r>
            <a:endParaRPr lang="en-GB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99B703-D910-4D39-A0B6-04D0EDA973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7E3B1-6026-491E-976E-C5D2C6E8F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396339" cy="42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9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B3CD3A-8CD9-4DE4-9EEA-57BF36F6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Jorge Pérez </a:t>
            </a:r>
            <a:br>
              <a:rPr lang="en-GB" dirty="0"/>
            </a:b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D74465-B8C6-4483-9D0A-7451D6960A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r>
              <a:rPr lang="en-GB" sz="3000" b="1" dirty="0"/>
              <a:t>USS 3 BILLION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9AB697-2E31-472F-B122-FCF8FB54D6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4099" name="Picture 3" descr="Jorge PÃ©rez">
            <a:extLst>
              <a:ext uri="{FF2B5EF4-FFF2-40B4-BE49-F238E27FC236}">
                <a16:creationId xmlns:a16="http://schemas.microsoft.com/office/drawing/2014/main" id="{AEAA5195-F0EF-4B94-BCEA-208D199B4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93" y="2056092"/>
            <a:ext cx="4396339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075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B3CD3A-8CD9-4DE4-9EEA-57BF36F6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Jorge Pérez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3200" dirty="0"/>
              <a:t>Known as "the king of condominiums in Miami"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friend of Donald Trump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Jorge Pérez manages Related Group since 1979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5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C4B3CC-F331-484F-A01F-B64952C90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3799018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3200" dirty="0"/>
              <a:t>Icon Brickell, St. Regis Resort and Residences, Hallandale Beach Club and Trump Hollywood are emblems of its developments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87EF20-8AD9-4773-9C2B-0249533F2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3"/>
            <a:ext cx="4396339" cy="137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63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EE33-2E1C-4501-9CC9-55DCE81A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Eduardo Eurnekian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355BF0-7C49-4B16-B192-DC64158415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pPr marL="0" indent="0">
              <a:buNone/>
            </a:pPr>
            <a:r>
              <a:rPr lang="en-GB" sz="3000" b="1" dirty="0"/>
              <a:t>USS 2.7 BILLION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6B7FD6-5E6F-4319-92A1-290E3317D8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09063F-12B5-4C1C-B983-AB83564E9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422754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58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EE33-2E1C-4501-9CC9-55DCE81A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Eduardo Eurnekian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1681317"/>
            <a:ext cx="4396339" cy="457502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en-GB" sz="10000" dirty="0"/>
              <a:t>Holds a conglomerate of companies under Corporación América </a:t>
            </a:r>
          </a:p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r>
              <a:rPr lang="en-GB" sz="10000" dirty="0"/>
              <a:t>Corporación América Airports (52 terminals around the world)</a:t>
            </a:r>
          </a:p>
          <a:p>
            <a:pPr marL="0" indent="0" algn="just">
              <a:buNone/>
            </a:pPr>
            <a:endParaRPr lang="en-GB" sz="10000" dirty="0"/>
          </a:p>
          <a:p>
            <a:pPr marL="0" indent="0" algn="just">
              <a:buNone/>
            </a:pPr>
            <a:r>
              <a:rPr lang="en-GB" sz="10000" dirty="0"/>
              <a:t>Debuted on Wall Street in 2018 and reached US$ 2,8 billion valuation on its first day</a:t>
            </a:r>
          </a:p>
          <a:p>
            <a:pPr marL="0" indent="0" algn="just">
              <a:buNone/>
            </a:pPr>
            <a:endParaRPr lang="en-GB" sz="4000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221331-D3CF-4B27-8320-AB5A5D528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747686"/>
            <a:ext cx="4396341" cy="4508652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A7D9D3-2C44-454A-A30C-4BF2D19DB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2" y="1747685"/>
            <a:ext cx="4396339" cy="215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49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642AD2-8497-4F22-96D3-DD53FAB3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Werthein family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EE527-F88D-494D-B844-D7573893EF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500" b="1" dirty="0"/>
              <a:t>USS 2.3 BILLION</a:t>
            </a:r>
          </a:p>
          <a:p>
            <a:endParaRPr lang="en-GB" sz="2500" dirty="0"/>
          </a:p>
          <a:p>
            <a:pPr marL="0" indent="0">
              <a:buNone/>
            </a:pPr>
            <a:r>
              <a:rPr lang="en-GB" sz="2500" dirty="0"/>
              <a:t>Avid investors, they know when to enter and when to leave, increasing their assets in each movement</a:t>
            </a:r>
          </a:p>
          <a:p>
            <a:endParaRPr lang="en-GB" sz="2500" dirty="0"/>
          </a:p>
          <a:p>
            <a:pPr marL="0" indent="0">
              <a:buNone/>
            </a:pPr>
            <a:r>
              <a:rPr lang="en-GB" sz="2500" dirty="0"/>
              <a:t>They did it with CEI Citicorp Holdings, La </a:t>
            </a:r>
            <a:r>
              <a:rPr lang="en-GB" sz="2500" dirty="0" err="1"/>
              <a:t>Caja</a:t>
            </a:r>
            <a:r>
              <a:rPr lang="en-GB" sz="2500" dirty="0"/>
              <a:t> de </a:t>
            </a:r>
            <a:r>
              <a:rPr lang="en-GB" sz="2500" dirty="0" err="1"/>
              <a:t>Ahorro</a:t>
            </a:r>
            <a:r>
              <a:rPr lang="en-GB" sz="2500" dirty="0"/>
              <a:t> y Seguro y Telecom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564C55-1F53-41B0-B25B-353DE209D3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6147" name="Picture 3" descr="Gerardo y AdriÃ¡n Werthein">
            <a:extLst>
              <a:ext uri="{FF2B5EF4-FFF2-40B4-BE49-F238E27FC236}">
                <a16:creationId xmlns:a16="http://schemas.microsoft.com/office/drawing/2014/main" id="{4F5ACD29-6949-422C-8897-9010D6967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94" y="2086853"/>
            <a:ext cx="4422754" cy="416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365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024F9-7165-48C6-90F4-5F435F32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Edith Rodríguez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b="1" dirty="0"/>
              <a:t> </a:t>
            </a:r>
            <a:r>
              <a:rPr lang="en-GB" sz="3000" b="1" dirty="0"/>
              <a:t>USS 2 BILLION</a:t>
            </a:r>
          </a:p>
          <a:p>
            <a:pPr marL="0" indent="0">
              <a:buNone/>
            </a:pPr>
            <a:endParaRPr lang="en-GB" sz="3000" b="1" dirty="0"/>
          </a:p>
          <a:p>
            <a:pPr marL="0" indent="0">
              <a:buNone/>
            </a:pPr>
            <a:r>
              <a:rPr lang="en-GB" sz="3000" b="1" dirty="0"/>
              <a:t>Low profile (nobody knows her face)</a:t>
            </a:r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E29BAE-BC7B-4C1F-AAAE-6C5C3135CE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0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BDD2F-04A2-4314-A02B-128F0F970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43151D-B56C-459C-AC9F-A4D975822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359742"/>
            <a:ext cx="439634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42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024F9-7165-48C6-90F4-5F435F32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Edith Rodríguez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378633"/>
            <a:ext cx="8946541" cy="519097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sz="2500" b="1" dirty="0"/>
              <a:t>Richest woman in Argentina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2500" dirty="0"/>
          </a:p>
          <a:p>
            <a:pPr marL="457200" lvl="1" indent="0">
              <a:buNone/>
            </a:pPr>
            <a:r>
              <a:rPr lang="en-GB" sz="2500" dirty="0"/>
              <a:t>Owner – with her 3 children - of 70% of shares of PLUSPETROL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2500" dirty="0"/>
          </a:p>
          <a:p>
            <a:pPr marL="457200" lvl="1" indent="0">
              <a:buNone/>
            </a:pPr>
            <a:r>
              <a:rPr lang="en-GB" sz="2500" dirty="0"/>
              <a:t>Pluspetrol: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300" b="1" dirty="0"/>
              <a:t>fourth largest producer of crude in Argentina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300" b="1" dirty="0"/>
              <a:t>manages the largest gas field in Peru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300" b="1" dirty="0"/>
              <a:t>assets in other countries in South America and Africa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BDD2F-04A2-4314-A02B-128F0F970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09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AFEE3-E518-42C1-B8BC-91608594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Alberto Roemmers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7309C-3A8B-4DE4-A17A-A4773592C3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sz="3000" b="1" dirty="0"/>
              <a:t>USS 1.8 BILLION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1D8D96-469B-40C1-8066-AD6BE16F86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0360A-6DE0-4AAC-825A-17E11A60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758382-BDDC-406C-BA4F-FA209FF28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2" y="2056092"/>
            <a:ext cx="4422755" cy="42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04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AFEE3-E518-42C1-B8BC-91608594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Alberto Roemmers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7309C-3A8B-4DE4-A17A-A4773592C3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/>
              <a:t>Owner of:</a:t>
            </a:r>
          </a:p>
          <a:p>
            <a:pPr marL="0" indent="0">
              <a:buNone/>
            </a:pPr>
            <a:r>
              <a:rPr lang="en-GB" sz="2500" dirty="0"/>
              <a:t>1) </a:t>
            </a:r>
            <a:r>
              <a:rPr lang="en-GB" sz="2500" b="1" dirty="0"/>
              <a:t>Roemmers laboratory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500" dirty="0"/>
              <a:t>produces 5 of the 10 most sold drugs in Argentina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500" dirty="0"/>
              <a:t>presence in 17 markets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500" dirty="0"/>
              <a:t>plant production in Ecuador and Uruguay</a:t>
            </a:r>
          </a:p>
          <a:p>
            <a:pPr marL="0" indent="0">
              <a:buNone/>
            </a:pPr>
            <a:endParaRPr lang="en-GB" sz="25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0139A-1376-4481-A297-ED0D758982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0360A-6DE0-4AAC-825A-17E11A60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DB76D8-F9C3-488B-A2F0-75A81C952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396340" cy="43491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BE628E-35C8-4C27-A173-FE0E84E99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2" y="2056092"/>
            <a:ext cx="4422755" cy="434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99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AFEE3-E518-42C1-B8BC-91608594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Alberto Roemmers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7309C-3A8B-4DE4-A17A-A4773592C3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/>
              <a:t>2) 44% of shares of </a:t>
            </a:r>
            <a:r>
              <a:rPr lang="en-GB" sz="2500" b="1" dirty="0"/>
              <a:t>Gador laboratory </a:t>
            </a:r>
            <a:r>
              <a:rPr lang="en-GB" sz="2500" dirty="0"/>
              <a:t>(1 of the top 5 in billing)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3) </a:t>
            </a:r>
            <a:r>
              <a:rPr lang="en-GB" sz="2500" b="1" dirty="0"/>
              <a:t>Investi Farma</a:t>
            </a:r>
            <a:r>
              <a:rPr lang="en-GB" sz="2500" dirty="0"/>
              <a:t>, pharmaceutical company with revenues of $ 1,5 billion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0139A-1376-4481-A297-ED0D758982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0360A-6DE0-4AAC-825A-17E11A60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DB76D8-F9C3-488B-A2F0-75A81C952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396340" cy="43491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BE628E-35C8-4C27-A173-FE0E84E99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2" y="2056092"/>
            <a:ext cx="4422755" cy="4349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2CE88-6429-43A0-9771-47AA3C1F1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8079" y="2056092"/>
            <a:ext cx="4449168" cy="21754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AD28CB-68C6-4CC3-8810-EEB1A291D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8078" y="4229842"/>
            <a:ext cx="4449169" cy="217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76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E129-A603-4EA8-A9FD-E8284FCB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Hugo Sigman y Silvia Gold </a:t>
            </a:r>
            <a:br>
              <a:rPr lang="en-GB" sz="4400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GB" sz="2400" b="1" dirty="0"/>
          </a:p>
          <a:p>
            <a:pPr marL="0" indent="0" algn="just">
              <a:buNone/>
            </a:pPr>
            <a:r>
              <a:rPr lang="en-GB" sz="3000" b="1" dirty="0"/>
              <a:t>USS 1.6 BILLION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591D52-6086-4D25-B74E-CB2C1DA60E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58C16-C705-473C-8BBD-5D2C034D9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33F399-EC8D-415E-AC78-42A74E8C6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396339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11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E129-A603-4EA8-A9FD-E8284FCB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Hugo Sigman y Silvia Gold</a:t>
            </a:r>
            <a:br>
              <a:rPr lang="en-GB" sz="4400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500" b="1" dirty="0"/>
              <a:t>Owners of </a:t>
            </a:r>
            <a:r>
              <a:rPr lang="en-GB" sz="2500" b="1" dirty="0" err="1"/>
              <a:t>Insud</a:t>
            </a:r>
            <a:r>
              <a:rPr lang="en-GB" sz="2500" b="1" dirty="0"/>
              <a:t> Group</a:t>
            </a:r>
          </a:p>
          <a:p>
            <a:pPr marL="0" indent="0" algn="just">
              <a:buNone/>
            </a:pPr>
            <a:endParaRPr lang="en-GB" sz="2500" b="1" dirty="0"/>
          </a:p>
          <a:p>
            <a:pPr marL="0" indent="0" algn="just">
              <a:buNone/>
            </a:pPr>
            <a:r>
              <a:rPr lang="en-GB" sz="2500" b="1" dirty="0"/>
              <a:t>Headquarters in Argentina and Europe</a:t>
            </a:r>
          </a:p>
          <a:p>
            <a:pPr marL="0" indent="0" algn="just">
              <a:buNone/>
            </a:pPr>
            <a:endParaRPr lang="en-GB" sz="2500" b="1" dirty="0"/>
          </a:p>
          <a:p>
            <a:pPr marL="0" indent="0" algn="just">
              <a:buNone/>
            </a:pPr>
            <a:r>
              <a:rPr lang="en-GB" sz="2500" b="1" dirty="0"/>
              <a:t>Presence in 40 countries (4,000 employees)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EFF10D-7248-4524-A002-3365FAD5B3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58C16-C705-473C-8BBD-5D2C034D9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11D4F8-4615-4DB4-851C-0DC8D0FEF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422754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412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E129-A603-4EA8-A9FD-E8284FCB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Hugo Sigman y Silvia Gold</a:t>
            </a:r>
            <a:br>
              <a:rPr lang="en-GB" sz="4400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500" b="1" dirty="0"/>
              <a:t>Started in the pharmaceutical industry (main activity)</a:t>
            </a:r>
          </a:p>
          <a:p>
            <a:pPr marL="0" indent="0" algn="just">
              <a:buNone/>
            </a:pPr>
            <a:endParaRPr lang="en-GB" sz="2500" b="1" dirty="0"/>
          </a:p>
          <a:p>
            <a:pPr marL="0" indent="0" algn="just">
              <a:buNone/>
            </a:pPr>
            <a:r>
              <a:rPr lang="en-GB" sz="2500" b="1" dirty="0"/>
              <a:t>Today strong presence in other areas: Agribusiness, cultural industries and nature and design </a:t>
            </a:r>
          </a:p>
          <a:p>
            <a:pPr marL="0" indent="0" algn="just">
              <a:buNone/>
            </a:pPr>
            <a:endParaRPr lang="en-GB" sz="25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EFF10D-7248-4524-A002-3365FAD5B3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58C16-C705-473C-8BBD-5D2C034D9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11D4F8-4615-4DB4-851C-0DC8D0FEF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422754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90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25E6-BE85-46FF-BF8D-452BD60E8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Marcos Galperín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000" b="1" dirty="0"/>
          </a:p>
          <a:p>
            <a:pPr marL="0" indent="0">
              <a:buNone/>
            </a:pPr>
            <a:r>
              <a:rPr lang="en-GB" sz="3000" b="1" dirty="0"/>
              <a:t> USS 1.6 BILLION </a:t>
            </a:r>
          </a:p>
          <a:p>
            <a:endParaRPr lang="en-GB" sz="25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E50C37-47FC-4DD6-9FBB-28F1A1DD20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69EB17-434D-4A4A-AF5B-80C0330E9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4" y="2056091"/>
            <a:ext cx="4422754" cy="42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25E6-BE85-46FF-BF8D-452BD60E8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Marcos Galperín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6112" y="1625601"/>
            <a:ext cx="4853540" cy="46307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500" dirty="0"/>
              <a:t>MercadoLibre, e-commerce platform</a:t>
            </a:r>
          </a:p>
          <a:p>
            <a:pPr lvl="1"/>
            <a:r>
              <a:rPr lang="en-GB" sz="2500" dirty="0"/>
              <a:t>operates in 18 countries</a:t>
            </a:r>
          </a:p>
          <a:p>
            <a:pPr marL="457200" lvl="1" indent="0">
              <a:buNone/>
            </a:pPr>
            <a:r>
              <a:rPr lang="en-GB" sz="2500" dirty="0"/>
              <a:t> </a:t>
            </a:r>
          </a:p>
          <a:p>
            <a:pPr marL="0" indent="0">
              <a:buNone/>
            </a:pPr>
            <a:r>
              <a:rPr lang="en-GB" sz="2500" dirty="0"/>
              <a:t>Since its public offering in 2007 on NASDAQ, its valuation ascended uninterruptedly </a:t>
            </a:r>
          </a:p>
          <a:p>
            <a:endParaRPr lang="en-GB" sz="2500" dirty="0"/>
          </a:p>
          <a:p>
            <a:pPr marL="0" indent="0">
              <a:buNone/>
            </a:pPr>
            <a:r>
              <a:rPr lang="en-GB" sz="2500" dirty="0"/>
              <a:t>MARKET VALUE of USS 17.13 billion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9DF90C-A6CC-4AFD-8E86-0625D0CC52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728EB6-55F5-4965-8E3E-F890417C5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1748972"/>
            <a:ext cx="4396339" cy="454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671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3FAAD0-8BEE-4452-8DA7-0ED228F56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4" y="1987675"/>
            <a:ext cx="2078222" cy="30160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8E1862-6462-40DD-BD4B-036BB7D4C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219" y="1987675"/>
            <a:ext cx="2133601" cy="3016045"/>
          </a:xfrm>
          <a:prstGeom prst="rect">
            <a:avLst/>
          </a:prstGeom>
        </p:spPr>
      </p:pic>
      <p:pic>
        <p:nvPicPr>
          <p:cNvPr id="1026" name="Picture 2" descr="Image result for enrique ezquenazi">
            <a:extLst>
              <a:ext uri="{FF2B5EF4-FFF2-40B4-BE49-F238E27FC236}">
                <a16:creationId xmlns:a16="http://schemas.microsoft.com/office/drawing/2014/main" id="{73F92663-E51B-4D24-B8C5-91DB87CA2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816" y="1987675"/>
            <a:ext cx="2362042" cy="301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436A05-7C5C-4BB1-89CD-252E0499C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695" y="1987675"/>
            <a:ext cx="2133600" cy="30160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C3747D-2FCD-40BB-A93C-E3A1F8E39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7291" y="1987675"/>
            <a:ext cx="2403065" cy="30160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5015B4-4553-4D75-A168-7CEF5DA6C98B}"/>
              </a:ext>
            </a:extLst>
          </p:cNvPr>
          <p:cNvSpPr txBox="1"/>
          <p:nvPr/>
        </p:nvSpPr>
        <p:spPr>
          <a:xfrm>
            <a:off x="5638800" y="296454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ACB49-73CB-4B07-BE72-31F2BA840015}"/>
              </a:ext>
            </a:extLst>
          </p:cNvPr>
          <p:cNvSpPr txBox="1"/>
          <p:nvPr/>
        </p:nvSpPr>
        <p:spPr>
          <a:xfrm>
            <a:off x="367188" y="1474248"/>
            <a:ext cx="211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  Quintanilla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2DACD1-3F3F-42D7-87E0-7B32EBEC01B9}"/>
              </a:ext>
            </a:extLst>
          </p:cNvPr>
          <p:cNvSpPr txBox="1"/>
          <p:nvPr/>
        </p:nvSpPr>
        <p:spPr>
          <a:xfrm>
            <a:off x="9874271" y="1512945"/>
            <a:ext cx="179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Constantini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667CCC-1B71-4426-A2A6-41AE1045C741}"/>
              </a:ext>
            </a:extLst>
          </p:cNvPr>
          <p:cNvSpPr txBox="1"/>
          <p:nvPr/>
        </p:nvSpPr>
        <p:spPr>
          <a:xfrm>
            <a:off x="7932058" y="1474248"/>
            <a:ext cx="1364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Urquia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42B406-E3F5-4A30-A4B8-871B4D400769}"/>
              </a:ext>
            </a:extLst>
          </p:cNvPr>
          <p:cNvSpPr txBox="1"/>
          <p:nvPr/>
        </p:nvSpPr>
        <p:spPr>
          <a:xfrm>
            <a:off x="5493658" y="1417460"/>
            <a:ext cx="1545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Eskenazi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243EA7-4D8F-4680-9816-771CEFDD9FE8}"/>
              </a:ext>
            </a:extLst>
          </p:cNvPr>
          <p:cNvSpPr txBox="1"/>
          <p:nvPr/>
        </p:nvSpPr>
        <p:spPr>
          <a:xfrm>
            <a:off x="3374571" y="1474248"/>
            <a:ext cx="122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Brito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241243-7C88-4380-B5A8-283F9874B600}"/>
              </a:ext>
            </a:extLst>
          </p:cNvPr>
          <p:cNvSpPr txBox="1"/>
          <p:nvPr/>
        </p:nvSpPr>
        <p:spPr>
          <a:xfrm>
            <a:off x="2566219" y="5383752"/>
            <a:ext cx="213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1.5 Billion </a:t>
            </a:r>
          </a:p>
          <a:p>
            <a:r>
              <a:rPr lang="en-GB" dirty="0"/>
              <a:t>Banco Macro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0EBE9-D9B6-44CA-A467-05B4BA5FA522}"/>
              </a:ext>
            </a:extLst>
          </p:cNvPr>
          <p:cNvSpPr txBox="1"/>
          <p:nvPr/>
        </p:nvSpPr>
        <p:spPr>
          <a:xfrm>
            <a:off x="327284" y="5383751"/>
            <a:ext cx="2054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1.6 Billion</a:t>
            </a:r>
          </a:p>
          <a:p>
            <a:r>
              <a:rPr lang="en-GB" dirty="0" err="1"/>
              <a:t>Aluar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0A4DC-7013-454A-91BA-9DDA9EF990FE}"/>
              </a:ext>
            </a:extLst>
          </p:cNvPr>
          <p:cNvSpPr txBox="1"/>
          <p:nvPr/>
        </p:nvSpPr>
        <p:spPr>
          <a:xfrm>
            <a:off x="4854859" y="5334257"/>
            <a:ext cx="236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1.3 Billion</a:t>
            </a:r>
          </a:p>
          <a:p>
            <a:r>
              <a:rPr lang="en-GB" dirty="0"/>
              <a:t>YPF and banks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461B5-B41B-476C-9767-72BAA20B3A1A}"/>
              </a:ext>
            </a:extLst>
          </p:cNvPr>
          <p:cNvSpPr txBox="1"/>
          <p:nvPr/>
        </p:nvSpPr>
        <p:spPr>
          <a:xfrm>
            <a:off x="7371940" y="5334257"/>
            <a:ext cx="2253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1.2 Billion</a:t>
            </a:r>
          </a:p>
          <a:p>
            <a:r>
              <a:rPr lang="en-GB" dirty="0"/>
              <a:t>Biggest trader of grains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F22BC2-C2E5-475C-9D3B-08DBA6347AD7}"/>
              </a:ext>
            </a:extLst>
          </p:cNvPr>
          <p:cNvSpPr txBox="1"/>
          <p:nvPr/>
        </p:nvSpPr>
        <p:spPr>
          <a:xfrm>
            <a:off x="9780820" y="5383750"/>
            <a:ext cx="2083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1.2 Billion</a:t>
            </a:r>
          </a:p>
          <a:p>
            <a:r>
              <a:rPr lang="en-GB" dirty="0"/>
              <a:t>Real estate</a:t>
            </a:r>
          </a:p>
        </p:txBody>
      </p:sp>
    </p:spTree>
    <p:extLst>
      <p:ext uri="{BB962C8B-B14F-4D97-AF65-F5344CB8AC3E}">
        <p14:creationId xmlns:p14="http://schemas.microsoft.com/office/powerpoint/2010/main" val="37578974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25E6-BE85-46FF-BF8D-452BD60E8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2" y="178398"/>
            <a:ext cx="9404723" cy="1400530"/>
          </a:xfrm>
        </p:spPr>
        <p:txBody>
          <a:bodyPr/>
          <a:lstStyle/>
          <a:p>
            <a:r>
              <a:rPr lang="es-ES" b="1" dirty="0"/>
              <a:t>WORLD WIDE RANKING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486" y="1329398"/>
            <a:ext cx="9325367" cy="5190978"/>
          </a:xfrm>
        </p:spPr>
        <p:txBody>
          <a:bodyPr>
            <a:normAutofit/>
          </a:bodyPr>
          <a:lstStyle/>
          <a:p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655C88-A70E-45B3-94E9-68D4AB9E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86" y="1329398"/>
            <a:ext cx="9325367" cy="51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6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500" b="1" dirty="0"/>
              <a:t>Argentina's Biggest Food Company is looking to go global</a:t>
            </a:r>
          </a:p>
          <a:p>
            <a:pPr marL="0" indent="0">
              <a:buNone/>
            </a:pPr>
            <a:endParaRPr lang="en-GB" sz="2500" b="1" dirty="0"/>
          </a:p>
          <a:p>
            <a:pPr marL="0" indent="0">
              <a:buNone/>
            </a:pPr>
            <a:r>
              <a:rPr lang="en-GB" sz="2500" b="1" dirty="0"/>
              <a:t>Arcor will eventually hold share offering</a:t>
            </a:r>
          </a:p>
          <a:p>
            <a:pPr marL="0" indent="0">
              <a:buNone/>
            </a:pPr>
            <a:endParaRPr lang="en-GB" sz="2500" b="1" dirty="0"/>
          </a:p>
          <a:p>
            <a:pPr marL="0" indent="0">
              <a:buNone/>
            </a:pPr>
            <a:r>
              <a:rPr lang="en-GB" sz="2500" b="1" dirty="0"/>
              <a:t>Before listing will target acquisitions in Mexico and Brazil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54138-B324-418B-8407-3467286523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CB8F68-549E-4FD7-9E36-A7DF6AF6D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4" y="2056092"/>
            <a:ext cx="4396340" cy="42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56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1748287"/>
            <a:ext cx="4396339" cy="472152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4500" dirty="0"/>
              <a:t>World’s biggest maker of hard candies</a:t>
            </a:r>
          </a:p>
          <a:p>
            <a:pPr marL="0" indent="0">
              <a:buNone/>
            </a:pPr>
            <a:endParaRPr lang="en-GB" sz="4500" dirty="0"/>
          </a:p>
          <a:p>
            <a:pPr marL="0" indent="0">
              <a:buNone/>
            </a:pPr>
            <a:r>
              <a:rPr lang="en-GB" sz="4500" dirty="0"/>
              <a:t>Seeking a </a:t>
            </a:r>
            <a:r>
              <a:rPr lang="en-GB" sz="4500" b="1" dirty="0"/>
              <a:t>strategic partner </a:t>
            </a:r>
            <a:r>
              <a:rPr lang="en-GB" sz="4500" dirty="0"/>
              <a:t>to expand outside Latin America</a:t>
            </a:r>
          </a:p>
          <a:p>
            <a:pPr marL="0" indent="0">
              <a:buNone/>
            </a:pPr>
            <a:endParaRPr lang="en-GB" sz="4500" dirty="0">
              <a:hlinkClick r:id="rId2" tooltip="Company Overview"/>
            </a:endParaRPr>
          </a:p>
          <a:p>
            <a:pPr marL="0" indent="0">
              <a:buNone/>
            </a:pPr>
            <a:r>
              <a:rPr lang="en-GB" sz="4500" dirty="0"/>
              <a:t>Willing to do a </a:t>
            </a:r>
            <a:r>
              <a:rPr lang="en-GB" sz="4500" b="1" dirty="0"/>
              <a:t>stock swap </a:t>
            </a:r>
            <a:r>
              <a:rPr lang="en-GB" sz="4500" dirty="0"/>
              <a:t>with a partner to get access to more overseas markets, especially in Asia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DF1C94-328C-496E-9446-A4007D980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667774"/>
            <a:ext cx="4396341" cy="4894052"/>
          </a:xfrm>
        </p:spPr>
        <p:txBody>
          <a:bodyPr>
            <a:normAutofit fontScale="550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2900" dirty="0"/>
          </a:p>
          <a:p>
            <a:pPr marL="0" indent="0">
              <a:buNone/>
            </a:pPr>
            <a:endParaRPr lang="en-GB" sz="2900" dirty="0"/>
          </a:p>
          <a:p>
            <a:pPr marL="0" indent="0">
              <a:buNone/>
            </a:pPr>
            <a:endParaRPr lang="en-GB" sz="2900" dirty="0"/>
          </a:p>
          <a:p>
            <a:pPr marL="0" indent="0">
              <a:buNone/>
            </a:pPr>
            <a:endParaRPr lang="en-GB" sz="2900" dirty="0"/>
          </a:p>
          <a:p>
            <a:pPr marL="0" indent="0">
              <a:buNone/>
            </a:pPr>
            <a:r>
              <a:rPr lang="en-GB" sz="4000" dirty="0"/>
              <a:t>Luis Pagani </a:t>
            </a:r>
            <a:r>
              <a:rPr lang="en-GB" sz="4000" i="1" dirty="0"/>
              <a:t>“Arcor’s family ownership might appeal to other global candy makers that value similar structures, such as </a:t>
            </a:r>
            <a:r>
              <a:rPr lang="en-GB" sz="4000" i="1" dirty="0">
                <a:hlinkClick r:id="rId3" tooltip="Company Overview"/>
              </a:rPr>
              <a:t>Ferrero International SA</a:t>
            </a:r>
            <a:r>
              <a:rPr lang="en-GB" sz="4000" i="1" dirty="0"/>
              <a:t> and </a:t>
            </a:r>
            <a:r>
              <a:rPr lang="en-GB" sz="4000" i="1" dirty="0">
                <a:hlinkClick r:id="rId4" tooltip="Company Overview"/>
              </a:rPr>
              <a:t>Mars Inc</a:t>
            </a:r>
            <a:r>
              <a:rPr lang="en-GB" sz="4000" i="1" dirty="0"/>
              <a:t>”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93F28-5612-4116-86BD-78D91054DB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4492" y="1667775"/>
            <a:ext cx="4396339" cy="260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97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17786"/>
            <a:ext cx="9404723" cy="4787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Pagani: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“</a:t>
            </a:r>
            <a:r>
              <a:rPr lang="en-GB" sz="3200" b="1" i="1" dirty="0"/>
              <a:t>Arcor will likely seek to sell shares at some point, </a:t>
            </a:r>
            <a:r>
              <a:rPr lang="en-GB" sz="3200" i="1" dirty="0"/>
              <a:t>and Argentina has become a favourite of emerging-market investors looking to profit from President Mauricio </a:t>
            </a:r>
            <a:r>
              <a:rPr lang="en-GB" sz="3200" i="1" dirty="0" err="1"/>
              <a:t>Macri’s</a:t>
            </a:r>
            <a:r>
              <a:rPr lang="en-GB" sz="3200" i="1" dirty="0"/>
              <a:t> pro-business policies, </a:t>
            </a:r>
            <a:r>
              <a:rPr lang="en-GB" sz="3200" b="1" i="1" dirty="0"/>
              <a:t>but Pagani says he feels no pressure to rush an offering right now</a:t>
            </a:r>
            <a:r>
              <a:rPr lang="en-GB" sz="3200" dirty="0"/>
              <a:t>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44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17786"/>
            <a:ext cx="9404723" cy="4787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b="1" dirty="0"/>
              <a:t>Lowest borrowing cost </a:t>
            </a:r>
            <a:r>
              <a:rPr lang="en-GB" sz="2500" dirty="0"/>
              <a:t>among Argentine peers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Moody’s Investors service rates Arcor’s $500 million bonds 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Since notes were sold -June 2016-, returned 15%, beating the emerging-market corporate average of 9.8%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10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6107" y="1474248"/>
            <a:ext cx="4853545" cy="49929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300" dirty="0"/>
              <a:t>Revenue $3.1 billion –Argentina’s biggest food producer</a:t>
            </a:r>
          </a:p>
          <a:p>
            <a:pPr marL="0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2300" dirty="0"/>
              <a:t>Owns 51 percent of Bagley </a:t>
            </a:r>
            <a:r>
              <a:rPr lang="en-GB" sz="2300" dirty="0" err="1"/>
              <a:t>Latinoamerica</a:t>
            </a:r>
            <a:r>
              <a:rPr lang="en-GB" sz="2300" dirty="0"/>
              <a:t> SA (remaining stake held by Danone)</a:t>
            </a:r>
          </a:p>
          <a:p>
            <a:pPr marL="0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2300" dirty="0"/>
              <a:t>Strategic alliance with Bimbo SA in Mexico </a:t>
            </a:r>
          </a:p>
          <a:p>
            <a:pPr marL="0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2300" dirty="0"/>
              <a:t>Branding alliance with Coca-Cola to sell products in Peru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6060C0-E218-44F1-9F92-067E7C8E5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725282"/>
            <a:ext cx="4396341" cy="4531055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A60D53-7365-4042-884A-DECF05A4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1526458"/>
            <a:ext cx="4396339" cy="17771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2315C0-C36D-4B5B-B2DA-43733CA57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2" y="3301034"/>
            <a:ext cx="4396338" cy="14005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44A836-34E4-464E-8621-34026D707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489" y="4701564"/>
            <a:ext cx="4422758" cy="15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73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17786"/>
            <a:ext cx="9404723" cy="4787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Arcor will seek to make acquisitions in Latin America:</a:t>
            </a:r>
          </a:p>
          <a:p>
            <a:pPr marL="0" indent="0">
              <a:buNone/>
            </a:pPr>
            <a:endParaRPr lang="en-GB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000" dirty="0"/>
              <a:t>particularly consumer, agribusiness and packaging businesses in Mexico and Brazil,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Pagani said it could pay for by using its cash flow taking on new debt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77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5714" y="1596571"/>
            <a:ext cx="4773937" cy="46597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200" dirty="0"/>
              <a:t>Brazil: antitrust regulator may force Nestle SA to divest from some of its businesses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Mexico: appealing consumer sector as the </a:t>
            </a:r>
            <a:r>
              <a:rPr lang="en-GB" sz="3200" b="1" dirty="0"/>
              <a:t>market is heavily segmented </a:t>
            </a:r>
            <a:r>
              <a:rPr lang="en-GB" sz="3200" dirty="0"/>
              <a:t>and </a:t>
            </a:r>
            <a:r>
              <a:rPr lang="en-GB" sz="3200" b="1" dirty="0"/>
              <a:t>Mexicans are high sugar consumers</a:t>
            </a: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1547C4-A04C-4E72-826D-6FF53FDB7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647372"/>
            <a:ext cx="4396341" cy="4608966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E8554A-1324-4DAA-9CD2-5FE902E8D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4" y="1647372"/>
            <a:ext cx="4396340" cy="2452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AFAEFD-3BF5-45F2-A5DC-1C13F4760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3" y="4100286"/>
            <a:ext cx="4396340" cy="215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5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 - ARCOR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230" y="1474248"/>
            <a:ext cx="5013422" cy="50136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500" dirty="0"/>
              <a:t>Arcor is testing other agribusiness ventures (apart from sugar cane)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2015 Mastellone Partnership -largest dairy producer – 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Option to become controlling shareholder by 2021, or earlier paying premium to Mastellone bondholders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8341A1-6C7C-40A0-8F66-C81949815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7699" y="1630701"/>
            <a:ext cx="4396341" cy="4683013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Association: opened the door to exporting milk-based products to Africa, the Middle East and Asia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F63628-652A-4CF0-BA73-B69E4014D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1474248"/>
            <a:ext cx="4396340" cy="239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421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CASE STUDY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ADBED1-44FE-4910-81E9-8C1A101C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557" y="2052918"/>
            <a:ext cx="6215975" cy="3773951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B22AE1-6403-4A90-954E-DE3F9FA74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557" y="2056093"/>
            <a:ext cx="6215975" cy="377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077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GB" b="1" dirty="0"/>
              <a:t>CASE STUDY –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/>
              <a:t>Martin Eurnekian CEO 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39 years old – nephew of Eduardo Eurnekian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Family’s also owns energy assets, a semiconductor maker and real estate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576B1C-4447-423C-9445-C06D6C5A22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27DCD8-FC1D-4832-9BA9-0FED5FEE1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144" y="2056092"/>
            <a:ext cx="4317690" cy="4200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9E99E0-8094-4B6C-95A6-8235379F7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422" y="335220"/>
            <a:ext cx="28575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649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CASE STUDY –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98" y="1760706"/>
            <a:ext cx="4879954" cy="48735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/>
              <a:t>Largest private airport operator in the world by number of airports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Operates 52 airports in 7 countries in 2 continents (eyeing India and Africa)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Difficult introduction to the markets - shares tumbled </a:t>
            </a:r>
            <a:r>
              <a:rPr lang="en-GB" sz="2700" dirty="0"/>
              <a:t>50 percent since IPO in 2018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81C0BCC-991A-4366-9ABF-1AA27D6E3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DA4F5-B96C-4A81-82B6-BA20E9DCF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056092"/>
            <a:ext cx="4396339" cy="4200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FE2FD2-8542-493A-9FC5-C5E3DE2D6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098" y="452718"/>
            <a:ext cx="2853175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000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CASE STUDY –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17786"/>
            <a:ext cx="9404723" cy="494838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GB" sz="2500" b="1" dirty="0"/>
              <a:t>Why go public?</a:t>
            </a:r>
          </a:p>
          <a:p>
            <a:pPr fontAlgn="base"/>
            <a:endParaRPr lang="en-GB" sz="2500" dirty="0"/>
          </a:p>
          <a:p>
            <a:pPr fontAlgn="base"/>
            <a:r>
              <a:rPr lang="en-GB" sz="2500" b="1" dirty="0"/>
              <a:t>IPO was not motivated by succession. However it will play a big part in it </a:t>
            </a:r>
            <a:r>
              <a:rPr lang="en-GB" sz="2500" dirty="0"/>
              <a:t>because it </a:t>
            </a:r>
            <a:r>
              <a:rPr lang="en-GB" sz="2500" b="1" dirty="0"/>
              <a:t>forces us to stop being a private family-owned company that basically runs by our own rules</a:t>
            </a:r>
            <a:endParaRPr lang="en-GB" sz="2500" dirty="0"/>
          </a:p>
          <a:p>
            <a:pPr fontAlgn="base"/>
            <a:endParaRPr lang="en-GB" sz="2500" dirty="0"/>
          </a:p>
          <a:p>
            <a:pPr fontAlgn="base"/>
            <a:r>
              <a:rPr lang="en-GB" sz="2500" b="1" dirty="0"/>
              <a:t>Now</a:t>
            </a:r>
            <a:r>
              <a:rPr lang="en-GB" sz="2500" dirty="0"/>
              <a:t> we have </a:t>
            </a:r>
            <a:r>
              <a:rPr lang="en-GB" sz="2500" b="1" dirty="0"/>
              <a:t>governance policies, investors and compliance</a:t>
            </a:r>
          </a:p>
          <a:p>
            <a:pPr marL="0" indent="0" fontAlgn="base">
              <a:buNone/>
            </a:pPr>
            <a:r>
              <a:rPr lang="en-GB" sz="2500" i="1" dirty="0"/>
              <a:t>“Sometimes in family-owned companies that might not be the case”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C64439-98BD-4015-B1C3-0AC739DB8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412" y="452718"/>
            <a:ext cx="2853175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500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CASE STUDY –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17785"/>
            <a:ext cx="9404723" cy="4982799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GB" sz="2500" b="1" dirty="0"/>
              <a:t>How does the family manage its varied interests?</a:t>
            </a:r>
            <a:endParaRPr lang="en-GB" sz="2500" dirty="0"/>
          </a:p>
          <a:p>
            <a:pPr marL="0" indent="0" fontAlgn="base">
              <a:buNone/>
            </a:pPr>
            <a:endParaRPr lang="en-GB" sz="2500" dirty="0"/>
          </a:p>
          <a:p>
            <a:pPr marL="0" indent="0" fontAlgn="base">
              <a:buNone/>
            </a:pPr>
            <a:r>
              <a:rPr lang="en-GB" sz="2500" dirty="0"/>
              <a:t>The </a:t>
            </a:r>
            <a:r>
              <a:rPr lang="en-GB" sz="2500" b="1" dirty="0"/>
              <a:t>founder</a:t>
            </a:r>
            <a:r>
              <a:rPr lang="en-GB" sz="2500" dirty="0"/>
              <a:t> -Eduardo- leads: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GB" sz="2500" b="1" dirty="0"/>
              <a:t>1) strategy &amp; 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GB" sz="2500" b="1" dirty="0"/>
              <a:t>2) big decisions</a:t>
            </a:r>
          </a:p>
          <a:p>
            <a:pPr fontAlgn="base"/>
            <a:endParaRPr lang="en-GB" sz="2500" dirty="0"/>
          </a:p>
          <a:p>
            <a:pPr marL="0" indent="0" fontAlgn="base">
              <a:buNone/>
            </a:pPr>
            <a:r>
              <a:rPr lang="en-GB" sz="2500" i="1" dirty="0"/>
              <a:t>“We are </a:t>
            </a:r>
            <a:r>
              <a:rPr lang="en-GB" sz="2500" b="1" i="1" dirty="0"/>
              <a:t>fairly diversified</a:t>
            </a:r>
            <a:r>
              <a:rPr lang="en-GB" sz="2500" i="1" dirty="0"/>
              <a:t>… Therefore family members can run different businesses so we are not bumping into each other every day, which sometimes creates tension in family-owned businesses”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E8F893-2FBD-434B-9C05-61880D103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412" y="438126"/>
            <a:ext cx="2853175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07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F9C4-ED2F-4F34-B58F-83EC4728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GB" b="1" dirty="0"/>
            </a:br>
            <a:r>
              <a:rPr lang="en-GB" b="1" dirty="0"/>
              <a:t>PART THREE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BD782-2DE4-4298-9042-3C59C62D5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r>
              <a:rPr lang="en-GB" sz="5400" b="1" dirty="0"/>
              <a:t>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F23341-9999-45AE-A769-A036AD166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570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D27E-BC1C-49BC-973E-1CA958565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DO THESE FAMILIES EXPECT?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GB" b="1" dirty="0"/>
          </a:p>
          <a:p>
            <a:pPr marL="514350" indent="-514350" algn="just">
              <a:buAutoNum type="arabicParenR"/>
            </a:pPr>
            <a:r>
              <a:rPr lang="en-GB" sz="3200" b="1" dirty="0"/>
              <a:t>PUBLIC RECOGNITION </a:t>
            </a:r>
            <a:r>
              <a:rPr lang="en-GB" sz="3200" dirty="0"/>
              <a:t>for role they play in the economy </a:t>
            </a:r>
          </a:p>
          <a:p>
            <a:pPr marL="514350" indent="-514350" algn="just">
              <a:buAutoNum type="arabicParenR"/>
            </a:pPr>
            <a:endParaRPr lang="en-GB" sz="3200" dirty="0"/>
          </a:p>
          <a:p>
            <a:pPr marL="514350" indent="-514350" algn="just">
              <a:buAutoNum type="arabicParenR"/>
            </a:pPr>
            <a:r>
              <a:rPr lang="en-GB" sz="3200" b="1" dirty="0"/>
              <a:t>CHANGES</a:t>
            </a:r>
            <a:r>
              <a:rPr lang="en-GB" sz="3200" dirty="0"/>
              <a:t> around </a:t>
            </a:r>
            <a:r>
              <a:rPr lang="en-GB" sz="3200" b="1" dirty="0"/>
              <a:t>TAXATION</a:t>
            </a:r>
          </a:p>
          <a:p>
            <a:pPr marL="514350" indent="-514350" algn="just">
              <a:buAutoNum type="arabicParenR"/>
            </a:pPr>
            <a:endParaRPr lang="en-GB" sz="3200" dirty="0"/>
          </a:p>
          <a:p>
            <a:pPr marL="514350" indent="-514350" algn="just">
              <a:buAutoNum type="arabicParenR"/>
            </a:pPr>
            <a:r>
              <a:rPr lang="en-GB" sz="3200" dirty="0"/>
              <a:t>Easier </a:t>
            </a:r>
            <a:r>
              <a:rPr lang="en-GB" sz="3200" b="1" dirty="0"/>
              <a:t>ACCESS</a:t>
            </a:r>
            <a:r>
              <a:rPr lang="en-GB" sz="3200" dirty="0"/>
              <a:t> to </a:t>
            </a:r>
            <a:r>
              <a:rPr lang="en-GB" sz="3200" b="1" dirty="0"/>
              <a:t>LOANS</a:t>
            </a: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004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25E6-BE85-46FF-BF8D-452BD60E8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1" y="247554"/>
            <a:ext cx="9404723" cy="1400530"/>
          </a:xfrm>
        </p:spPr>
        <p:txBody>
          <a:bodyPr/>
          <a:lstStyle/>
          <a:p>
            <a:r>
              <a:rPr lang="en-GB" b="1" dirty="0"/>
              <a:t>LATIN AMERICA - STRONG FAMILY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486" y="1329398"/>
            <a:ext cx="9325367" cy="5190978"/>
          </a:xfrm>
        </p:spPr>
        <p:txBody>
          <a:bodyPr>
            <a:normAutofit/>
          </a:bodyPr>
          <a:lstStyle/>
          <a:p>
            <a:endParaRPr lang="en-GB" sz="2500" dirty="0"/>
          </a:p>
          <a:p>
            <a:pPr marL="0" indent="0">
              <a:buNone/>
            </a:pPr>
            <a:r>
              <a:rPr lang="en-GB" sz="2500" b="1" dirty="0"/>
              <a:t>Family businesses in Latin America are strong partly because the extended family itself is strong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i="1" dirty="0"/>
              <a:t>“no clear-cut separation between family interest and business interest, or between the person of the owner and the legal personality of the firm”</a:t>
            </a:r>
          </a:p>
          <a:p>
            <a:pPr marL="0" indent="0">
              <a:buNone/>
            </a:pPr>
            <a:endParaRPr lang="en-GB" sz="2500" i="1" dirty="0"/>
          </a:p>
          <a:p>
            <a:pPr marL="0" indent="0">
              <a:buNone/>
            </a:pPr>
            <a:r>
              <a:rPr lang="en-GB" sz="2500" i="1" dirty="0"/>
              <a:t>					</a:t>
            </a:r>
            <a:r>
              <a:rPr lang="en-GB" sz="2500" dirty="0"/>
              <a:t>average number of family members on the 					board</a:t>
            </a:r>
            <a:endParaRPr lang="en-GB" sz="25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00C22A-BC3D-4A11-98D4-B4C867E95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00" y="5099977"/>
            <a:ext cx="181927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636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25E6-BE85-46FF-BF8D-452BD60E8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1" y="247554"/>
            <a:ext cx="9404723" cy="1400530"/>
          </a:xfrm>
        </p:spPr>
        <p:txBody>
          <a:bodyPr/>
          <a:lstStyle/>
          <a:p>
            <a:r>
              <a:rPr lang="en-GB" b="1" dirty="0"/>
              <a:t>CHALLENGES FOR FAMILY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486" y="1329398"/>
            <a:ext cx="9325367" cy="51909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500" b="1" dirty="0"/>
              <a:t>Strong family links clash with maximising profits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5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500" dirty="0"/>
              <a:t>Many family businesses lost rankings positions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300" dirty="0"/>
              <a:t>refused to consolidate business in a professionally managed holding company, and failed to seek foreign allies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500" dirty="0"/>
          </a:p>
          <a:p>
            <a:pPr marL="0" indent="0">
              <a:buNone/>
            </a:pPr>
            <a:r>
              <a:rPr lang="en-GB" sz="2500" i="1" dirty="0"/>
              <a:t>“</a:t>
            </a:r>
            <a:r>
              <a:rPr lang="en-GB" sz="2500" b="1" i="1" dirty="0"/>
              <a:t>Foreign businessmen are rarely flexible </a:t>
            </a:r>
            <a:r>
              <a:rPr lang="en-GB" sz="2500" i="1" dirty="0"/>
              <a:t>on matters such as </a:t>
            </a:r>
            <a:r>
              <a:rPr lang="en-GB" sz="2500" b="1" i="1" dirty="0"/>
              <a:t>providing jobs for relatives</a:t>
            </a:r>
            <a:r>
              <a:rPr lang="en-GB" sz="2500" i="1" dirty="0"/>
              <a:t>, handling expense accounts, arranging for </a:t>
            </a:r>
            <a:r>
              <a:rPr lang="en-GB" sz="2500" b="1" i="1" dirty="0"/>
              <a:t>convenient work schedules</a:t>
            </a:r>
            <a:r>
              <a:rPr lang="en-GB" sz="2500" i="1" dirty="0"/>
              <a:t>, </a:t>
            </a:r>
            <a:r>
              <a:rPr lang="en-GB" sz="2500" b="1" i="1" dirty="0"/>
              <a:t>allowing for cash withdrawals</a:t>
            </a:r>
            <a:r>
              <a:rPr lang="en-GB" sz="2500" i="1" dirty="0"/>
              <a:t> and safeguarding personal prestige”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562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946C-6839-4F8E-88D4-4A1BF7729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LEGAL REGULATION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500" dirty="0"/>
              <a:t>No specific legal regulation for family business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5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500" dirty="0"/>
              <a:t>Nor for companies - when the family business is legally structured through a corporate type </a:t>
            </a:r>
          </a:p>
          <a:p>
            <a:pPr marL="0" indent="0">
              <a:buNone/>
            </a:pPr>
            <a:endParaRPr lang="en-GB" sz="25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500" dirty="0"/>
              <a:t>Covered by a series of dispersed norms: Civil and Commercial Code, labour legislation, etc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7398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836D1-E38F-487F-AC86-61F0D333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TOP CONCERNS FOR FAMILY BUSINESS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FFB7DAF3-3E7B-4176-9C90-03D7D97C35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578877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66DF3DD6-AE6F-49D6-835E-34B8B100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858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HOW CAN WE HELP THEM?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17786"/>
            <a:ext cx="9404723" cy="47874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GB" sz="3200" dirty="0"/>
          </a:p>
          <a:p>
            <a:pPr marL="0" indent="0" algn="just">
              <a:buNone/>
            </a:pPr>
            <a:r>
              <a:rPr lang="en-GB" sz="2500" dirty="0"/>
              <a:t>Family Business need to consolidate their business a professionally managed holding company and will seek foreign allies</a:t>
            </a:r>
          </a:p>
          <a:p>
            <a:pPr marL="0" indent="0" algn="just">
              <a:buNone/>
            </a:pPr>
            <a:endParaRPr lang="en-GB" sz="2500" dirty="0"/>
          </a:p>
          <a:p>
            <a:pPr marL="0" indent="0" algn="just">
              <a:buNone/>
            </a:pPr>
            <a:r>
              <a:rPr lang="en-GB" sz="2500" dirty="0"/>
              <a:t>Different legal instruments can help towards the organization, preservation and succession of the family business </a:t>
            </a:r>
          </a:p>
          <a:p>
            <a:pPr marL="0" indent="0">
              <a:buNone/>
            </a:pPr>
            <a:r>
              <a:rPr lang="en-GB" sz="3200" dirty="0"/>
              <a:t> 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924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17663"/>
            <a:ext cx="9404350" cy="4787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 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515D0BC-953C-4EC7-B93F-3F7892FFAAA6}"/>
              </a:ext>
            </a:extLst>
          </p:cNvPr>
          <p:cNvGraphicFramePr/>
          <p:nvPr>
            <p:extLst/>
          </p:nvPr>
        </p:nvGraphicFramePr>
        <p:xfrm>
          <a:off x="1342571" y="6108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46151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FBB-DAFD-4284-A59E-1D821364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/>
              <a:t>																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A0F844-75B6-45A7-848F-209F812BB1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8834" y="452718"/>
            <a:ext cx="8088863" cy="5725799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403229-E69A-4174-B444-6614545D1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71156" y="1978271"/>
            <a:ext cx="3057116" cy="4200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/>
              <a:t>20% family business have a formal succession plan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8% have a working protocol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731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17663"/>
            <a:ext cx="9404350" cy="4787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 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515D0BC-953C-4EC7-B93F-3F7892FFA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8505235"/>
              </p:ext>
            </p:extLst>
          </p:nvPr>
        </p:nvGraphicFramePr>
        <p:xfrm>
          <a:off x="1342571" y="6108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78730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r>
              <a:rPr lang="en-GB" sz="5400" b="1" dirty="0"/>
              <a:t>THANK YOU!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550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24" y="264543"/>
            <a:ext cx="9302230" cy="6107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GB" dirty="0"/>
            </a:br>
            <a:r>
              <a:rPr lang="en-GB" sz="2400" b="1" dirty="0"/>
              <a:t>PLEASE CONTACT 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FEDERICO CINCOTTA </a:t>
            </a:r>
          </a:p>
          <a:p>
            <a:pPr marL="0" indent="0" algn="ctr">
              <a:buNone/>
            </a:pPr>
            <a:r>
              <a:rPr lang="en-GB" sz="2400" b="1" dirty="0"/>
              <a:t> - Solicitor of England &amp; Wales</a:t>
            </a:r>
          </a:p>
          <a:p>
            <a:pPr marL="0" indent="0" algn="ctr">
              <a:buNone/>
            </a:pPr>
            <a:r>
              <a:rPr lang="en-GB" sz="2400" b="1" dirty="0"/>
              <a:t>And</a:t>
            </a:r>
          </a:p>
          <a:p>
            <a:pPr marL="0" indent="0" algn="ctr">
              <a:buNone/>
            </a:pPr>
            <a:r>
              <a:rPr lang="en-GB" sz="2400" b="1" dirty="0"/>
              <a:t>Argentine Lawyer-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FOR MORE INFORMATION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Queries: federico.cincotta@cincottaadvisory.com</a:t>
            </a:r>
          </a:p>
          <a:p>
            <a:endParaRPr lang="en-GB" sz="2400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566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35" y="956604"/>
            <a:ext cx="8890782" cy="498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8177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3808</TotalTime>
  <Words>1573</Words>
  <Application>Microsoft Office PowerPoint</Application>
  <PresentationFormat>Widescreen</PresentationFormat>
  <Paragraphs>400</Paragraphs>
  <Slides>61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69" baseType="lpstr">
      <vt:lpstr>Arial</vt:lpstr>
      <vt:lpstr>Calibri</vt:lpstr>
      <vt:lpstr>Calibri Light</vt:lpstr>
      <vt:lpstr>Century Gothic</vt:lpstr>
      <vt:lpstr>Wingdings</vt:lpstr>
      <vt:lpstr>Wingdings 3</vt:lpstr>
      <vt:lpstr>Office Theme</vt:lpstr>
      <vt:lpstr>Ion</vt:lpstr>
      <vt:lpstr>PowerPoint Presentation</vt:lpstr>
      <vt:lpstr>FAMILY BUSINESS ARGENTINA</vt:lpstr>
      <vt:lpstr>PART ONE</vt:lpstr>
      <vt:lpstr>REGION’S OUTLOOK</vt:lpstr>
      <vt:lpstr>INTRODUCTION</vt:lpstr>
      <vt:lpstr>INTRODUCTION</vt:lpstr>
      <vt:lpstr>PART TWO</vt:lpstr>
      <vt:lpstr>TOP 50 RICH ARGENTINE FAMILIES          http://www.forbesargentina.com/50-argentinos-mas-ricos/</vt:lpstr>
      <vt:lpstr>Paolo Rocca and family  </vt:lpstr>
      <vt:lpstr> </vt:lpstr>
      <vt:lpstr>TECHINT GROUP </vt:lpstr>
      <vt:lpstr>TECHINT GROUP </vt:lpstr>
      <vt:lpstr> Alejandro Bulgheroni and family   </vt:lpstr>
      <vt:lpstr> Alejandro Bulgheroni and family    </vt:lpstr>
      <vt:lpstr> Alejandro Bulgheroni and family   </vt:lpstr>
      <vt:lpstr>Gregorio Pérez Companc and family  </vt:lpstr>
      <vt:lpstr>Gregorio Pérez Companc  </vt:lpstr>
      <vt:lpstr>Gregorio Pérez Companc  </vt:lpstr>
      <vt:lpstr>Jorge Pérez  </vt:lpstr>
      <vt:lpstr>Jorge Pérez </vt:lpstr>
      <vt:lpstr>Eduardo Eurnekian </vt:lpstr>
      <vt:lpstr>Eduardo Eurnekian</vt:lpstr>
      <vt:lpstr>Werthein family </vt:lpstr>
      <vt:lpstr>Edith Rodríguez </vt:lpstr>
      <vt:lpstr>Edith Rodríguez </vt:lpstr>
      <vt:lpstr>Alberto Roemmers</vt:lpstr>
      <vt:lpstr>Alberto Roemmers</vt:lpstr>
      <vt:lpstr>Alberto Roemmers</vt:lpstr>
      <vt:lpstr>Hugo Sigman y Silvia Gold  </vt:lpstr>
      <vt:lpstr>Hugo Sigman y Silvia Gold </vt:lpstr>
      <vt:lpstr>Hugo Sigman y Silvia Gold </vt:lpstr>
      <vt:lpstr>Marcos Galperín</vt:lpstr>
      <vt:lpstr>Marcos Galperín</vt:lpstr>
      <vt:lpstr>PowerPoint Presentation</vt:lpstr>
      <vt:lpstr>WORLD WIDE RANKING</vt:lpstr>
      <vt:lpstr>CASE STUDY - ARCOR</vt:lpstr>
      <vt:lpstr>CASE STUDY - ARCOR</vt:lpstr>
      <vt:lpstr>CASE STUDY - ARCOR</vt:lpstr>
      <vt:lpstr>CASE STUDY - ARCOR</vt:lpstr>
      <vt:lpstr>CASE STUDY - ARCOR</vt:lpstr>
      <vt:lpstr>CASE STUDY - ARCOR</vt:lpstr>
      <vt:lpstr>CASE STUDY - ARCOR</vt:lpstr>
      <vt:lpstr>CASE STUDY - ARCOR</vt:lpstr>
      <vt:lpstr>CASE STUDY</vt:lpstr>
      <vt:lpstr>CASE STUDY – </vt:lpstr>
      <vt:lpstr>CASE STUDY – </vt:lpstr>
      <vt:lpstr>CASE STUDY – </vt:lpstr>
      <vt:lpstr>CASE STUDY – </vt:lpstr>
      <vt:lpstr> PART THREE</vt:lpstr>
      <vt:lpstr>WHAT DO THESE FAMILIES EXPECT?</vt:lpstr>
      <vt:lpstr>LATIN AMERICA - STRONG FAMILY LINKS</vt:lpstr>
      <vt:lpstr>CHALLENGES FOR FAMILY BUSINESS</vt:lpstr>
      <vt:lpstr>LEGAL REGULATION</vt:lpstr>
      <vt:lpstr>TOP CONCERNS FOR FAMILY BUSINESS</vt:lpstr>
      <vt:lpstr>HOW CAN WE HELP THEM?</vt:lpstr>
      <vt:lpstr>PowerPoint Presentation</vt:lpstr>
      <vt:lpstr>                 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griffiths</dc:creator>
  <cp:lastModifiedBy>fiona griffiths</cp:lastModifiedBy>
  <cp:revision>97</cp:revision>
  <dcterms:created xsi:type="dcterms:W3CDTF">2019-03-05T07:57:50Z</dcterms:created>
  <dcterms:modified xsi:type="dcterms:W3CDTF">2019-03-15T06:55:11Z</dcterms:modified>
</cp:coreProperties>
</file>