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1.xml" ContentType="application/vnd.openxmlformats-officedocument.presentationml.comment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0" r:id="rId2"/>
  </p:sldMasterIdLst>
  <p:notesMasterIdLst>
    <p:notesMasterId r:id="rId46"/>
  </p:notesMasterIdLst>
  <p:sldIdLst>
    <p:sldId id="339" r:id="rId3"/>
    <p:sldId id="340" r:id="rId4"/>
    <p:sldId id="394" r:id="rId5"/>
    <p:sldId id="344" r:id="rId6"/>
    <p:sldId id="410" r:id="rId7"/>
    <p:sldId id="408" r:id="rId8"/>
    <p:sldId id="402" r:id="rId9"/>
    <p:sldId id="405" r:id="rId10"/>
    <p:sldId id="404" r:id="rId11"/>
    <p:sldId id="403" r:id="rId12"/>
    <p:sldId id="395" r:id="rId13"/>
    <p:sldId id="406" r:id="rId14"/>
    <p:sldId id="412" r:id="rId15"/>
    <p:sldId id="411" r:id="rId16"/>
    <p:sldId id="421" r:id="rId17"/>
    <p:sldId id="444" r:id="rId18"/>
    <p:sldId id="335" r:id="rId19"/>
    <p:sldId id="445" r:id="rId20"/>
    <p:sldId id="414" r:id="rId21"/>
    <p:sldId id="417" r:id="rId22"/>
    <p:sldId id="418" r:id="rId23"/>
    <p:sldId id="419" r:id="rId24"/>
    <p:sldId id="446" r:id="rId25"/>
    <p:sldId id="425" r:id="rId26"/>
    <p:sldId id="426" r:id="rId27"/>
    <p:sldId id="450" r:id="rId28"/>
    <p:sldId id="448" r:id="rId29"/>
    <p:sldId id="451" r:id="rId30"/>
    <p:sldId id="449" r:id="rId31"/>
    <p:sldId id="427" r:id="rId32"/>
    <p:sldId id="428" r:id="rId33"/>
    <p:sldId id="429" r:id="rId34"/>
    <p:sldId id="447" r:id="rId35"/>
    <p:sldId id="432" r:id="rId36"/>
    <p:sldId id="433" r:id="rId37"/>
    <p:sldId id="434" r:id="rId38"/>
    <p:sldId id="435" r:id="rId39"/>
    <p:sldId id="443" r:id="rId40"/>
    <p:sldId id="436" r:id="rId41"/>
    <p:sldId id="437" r:id="rId42"/>
    <p:sldId id="325" r:id="rId43"/>
    <p:sldId id="343" r:id="rId44"/>
    <p:sldId id="342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ona griffiths" initials="fg" lastIdx="11" clrIdx="0">
    <p:extLst>
      <p:ext uri="{19B8F6BF-5375-455C-9EA6-DF929625EA0E}">
        <p15:presenceInfo xmlns:p15="http://schemas.microsoft.com/office/powerpoint/2012/main" userId="c401dcee4d98b05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eneral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  <cx:pt idx="39">14</cx:pt>
          <cx:pt idx="40">14</cx:pt>
          <cx:pt idx="41">14</cx:pt>
          <cx:pt idx="42">14</cx:pt>
          <cx:pt idx="43">14</cx:pt>
          <cx:pt idx="44">14</cx:pt>
          <cx:pt idx="45">15</cx:pt>
          <cx:pt idx="46">15</cx:pt>
          <cx:pt idx="47">15</cx:pt>
          <cx:pt idx="48">15</cx:pt>
          <cx:pt idx="49">15</cx:pt>
          <cx:pt idx="50">15</cx:pt>
          <cx:pt idx="51">15</cx:pt>
          <cx:pt idx="52">15</cx:pt>
          <cx:pt idx="53">16</cx:pt>
          <cx:pt idx="54">16</cx:pt>
          <cx:pt idx="55">16</cx:pt>
          <cx:pt idx="56">16</cx:pt>
          <cx:pt idx="57">17</cx:pt>
          <cx:pt idx="58">17</cx:pt>
          <cx:pt idx="59">17</cx:pt>
          <cx:pt idx="60">17</cx:pt>
          <cx:pt idx="61">17</cx:pt>
          <cx:pt idx="62">17</cx:pt>
          <cx:pt idx="63">18</cx:pt>
          <cx:pt idx="64">18</cx:pt>
          <cx:pt idx="65">18</cx:pt>
          <cx:pt idx="66">18</cx:pt>
          <cx:pt idx="67">19</cx:pt>
          <cx:pt idx="68">19</cx:pt>
          <cx:pt idx="69">19</cx:pt>
          <cx:pt idx="70">20</cx:pt>
          <cx:pt idx="71">21</cx:pt>
          <cx:pt idx="72">22</cx:pt>
          <cx:pt idx="73">22</cx:pt>
          <cx:pt idx="74">24</cx:pt>
          <cx:pt idx="75">24</cx:pt>
        </cx:lvl>
      </cx:numDim>
    </cx:data>
  </cx:chartData>
  <cx:chart>
    <cx:plotArea>
      <cx:plotAreaRegion>
        <cx:series layoutId="clusteredColumn" uniqueId="{FD453844-05F2-4F56-81C7-62170CB645A2}">
          <cx:tx>
            <cx:txData>
              <cx:f>Sheet1!$A$1</cx:f>
              <cx:v>Series1</cx:v>
            </cx:txData>
          </cx:tx>
          <cx:dataId val="0"/>
          <cx:layoutPr>
            <cx:binning intervalClosed="r"/>
          </cx:layoutPr>
        </cx:series>
      </cx:plotAreaRegion>
      <cx:axis id="0" hidden="1">
        <cx:catScaling gapWidth="0"/>
        <cx:tickLabels/>
      </cx:axis>
      <cx:axis id="1" hidden="1">
        <cx:valScaling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4-01T16:45:38.416" idx="6">
    <p:pos x="10" y="10"/>
    <p:text/>
    <p:extLst>
      <p:ext uri="{C676402C-5697-4E1C-873F-D02D1690AC5C}">
        <p15:threadingInfo xmlns:p15="http://schemas.microsoft.com/office/powerpoint/2012/main" timeZoneBias="-60"/>
      </p:ext>
    </p:extLst>
  </p:cm>
  <p:cm authorId="1" dt="2019-04-01T16:45:42.921" idx="7">
    <p:pos x="7675" y="2095"/>
    <p:text/>
    <p:extLst>
      <p:ext uri="{C676402C-5697-4E1C-873F-D02D1690AC5C}">
        <p15:threadingInfo xmlns:p15="http://schemas.microsoft.com/office/powerpoint/2012/main" timeZoneBias="-60"/>
      </p:ext>
    </p:extLst>
  </p:cm>
  <p:cm authorId="1" dt="2019-04-01T16:45:57.073" idx="8">
    <p:pos x="146" y="146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C17CFC-453D-45D6-8DC2-2FB2AD8FD67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A463474-9A94-4E99-B8FC-E8973BA97655}">
      <dgm:prSet phldrT="[Text]"/>
      <dgm:spPr/>
      <dgm:t>
        <a:bodyPr/>
        <a:lstStyle/>
        <a:p>
          <a:r>
            <a:rPr lang="es-ES" dirty="0"/>
            <a:t>Eliminación de restricciones cambiarias</a:t>
          </a:r>
          <a:endParaRPr lang="en-GB" dirty="0"/>
        </a:p>
      </dgm:t>
    </dgm:pt>
    <dgm:pt modelId="{6EA94036-9EE5-4236-9C90-A1CFE17C1815}" type="parTrans" cxnId="{B7CF4C62-2EA2-473F-BE8F-D5009CBFE34A}">
      <dgm:prSet/>
      <dgm:spPr/>
      <dgm:t>
        <a:bodyPr/>
        <a:lstStyle/>
        <a:p>
          <a:endParaRPr lang="en-GB"/>
        </a:p>
      </dgm:t>
    </dgm:pt>
    <dgm:pt modelId="{C86D640B-5F45-4236-8062-FB50DFF80FB1}" type="sibTrans" cxnId="{B7CF4C62-2EA2-473F-BE8F-D5009CBFE34A}">
      <dgm:prSet/>
      <dgm:spPr/>
      <dgm:t>
        <a:bodyPr/>
        <a:lstStyle/>
        <a:p>
          <a:endParaRPr lang="en-GB"/>
        </a:p>
      </dgm:t>
    </dgm:pt>
    <dgm:pt modelId="{C86B6A59-4462-478A-9DB1-FC5EAB899A5B}">
      <dgm:prSet phldrT="[Text]"/>
      <dgm:spPr/>
      <dgm:t>
        <a:bodyPr/>
        <a:lstStyle/>
        <a:p>
          <a:r>
            <a:rPr lang="es-ES" dirty="0"/>
            <a:t>Acordó la deuda con los holdouts</a:t>
          </a:r>
          <a:endParaRPr lang="en-GB" dirty="0"/>
        </a:p>
      </dgm:t>
    </dgm:pt>
    <dgm:pt modelId="{3474899E-3B71-48B9-B8ED-1D6497F3FE9E}" type="parTrans" cxnId="{9F73DD1A-FF29-46B4-BD33-98F744C9C422}">
      <dgm:prSet/>
      <dgm:spPr/>
      <dgm:t>
        <a:bodyPr/>
        <a:lstStyle/>
        <a:p>
          <a:endParaRPr lang="en-GB"/>
        </a:p>
      </dgm:t>
    </dgm:pt>
    <dgm:pt modelId="{0D896AAD-0736-4F31-BE2B-D912C9848598}" type="sibTrans" cxnId="{9F73DD1A-FF29-46B4-BD33-98F744C9C422}">
      <dgm:prSet/>
      <dgm:spPr/>
      <dgm:t>
        <a:bodyPr/>
        <a:lstStyle/>
        <a:p>
          <a:endParaRPr lang="en-GB"/>
        </a:p>
      </dgm:t>
    </dgm:pt>
    <dgm:pt modelId="{74FA0E38-F7B4-47B9-ABCF-D66DDD9C44FC}">
      <dgm:prSet phldrT="[Text]"/>
      <dgm:spPr/>
      <dgm:t>
        <a:bodyPr/>
        <a:lstStyle/>
        <a:p>
          <a:r>
            <a:rPr lang="es-ES" dirty="0"/>
            <a:t>Readecuó las tarifas públicas </a:t>
          </a:r>
          <a:endParaRPr lang="en-GB" dirty="0"/>
        </a:p>
      </dgm:t>
    </dgm:pt>
    <dgm:pt modelId="{911E6BE1-489C-4E75-87FE-0BCC59DBA4FA}" type="parTrans" cxnId="{D41D3219-6D0A-474F-9743-27066AD29ADF}">
      <dgm:prSet/>
      <dgm:spPr/>
      <dgm:t>
        <a:bodyPr/>
        <a:lstStyle/>
        <a:p>
          <a:endParaRPr lang="en-GB"/>
        </a:p>
      </dgm:t>
    </dgm:pt>
    <dgm:pt modelId="{C2A780D9-CA73-427E-9358-B2B1E974463A}" type="sibTrans" cxnId="{D41D3219-6D0A-474F-9743-27066AD29ADF}">
      <dgm:prSet/>
      <dgm:spPr/>
      <dgm:t>
        <a:bodyPr/>
        <a:lstStyle/>
        <a:p>
          <a:endParaRPr lang="en-GB"/>
        </a:p>
      </dgm:t>
    </dgm:pt>
    <dgm:pt modelId="{32900480-7016-410D-BF6E-62D93A3DFD17}">
      <dgm:prSet phldrT="[Text]"/>
      <dgm:spPr/>
      <dgm:t>
        <a:bodyPr/>
        <a:lstStyle/>
        <a:p>
          <a:r>
            <a:rPr lang="es-ES" dirty="0"/>
            <a:t>Eliminó limitaciones a las importaciones </a:t>
          </a:r>
        </a:p>
        <a:p>
          <a:r>
            <a:rPr lang="en-GB" dirty="0"/>
            <a:t>– hoy re-</a:t>
          </a:r>
          <a:r>
            <a:rPr lang="en-GB" dirty="0" err="1"/>
            <a:t>insertadas</a:t>
          </a:r>
          <a:r>
            <a:rPr lang="en-GB" dirty="0"/>
            <a:t>- </a:t>
          </a:r>
        </a:p>
      </dgm:t>
    </dgm:pt>
    <dgm:pt modelId="{D9D04605-E56E-498D-9DD7-76F27DD6D033}" type="parTrans" cxnId="{7A35769E-04C6-4571-8151-0D076C76DDF5}">
      <dgm:prSet/>
      <dgm:spPr/>
      <dgm:t>
        <a:bodyPr/>
        <a:lstStyle/>
        <a:p>
          <a:endParaRPr lang="en-GB"/>
        </a:p>
      </dgm:t>
    </dgm:pt>
    <dgm:pt modelId="{A5D9E3CC-4A06-4BED-95DC-B7A71E458414}" type="sibTrans" cxnId="{7A35769E-04C6-4571-8151-0D076C76DDF5}">
      <dgm:prSet/>
      <dgm:spPr/>
      <dgm:t>
        <a:bodyPr/>
        <a:lstStyle/>
        <a:p>
          <a:endParaRPr lang="en-GB"/>
        </a:p>
      </dgm:t>
    </dgm:pt>
    <dgm:pt modelId="{7B2B1D56-61D0-407E-AB56-37BB3ABEC15D}">
      <dgm:prSet phldrT="[Text]"/>
      <dgm:spPr/>
      <dgm:t>
        <a:bodyPr/>
        <a:lstStyle/>
        <a:p>
          <a:r>
            <a:rPr lang="es-ES" dirty="0"/>
            <a:t>Creó la Agencia Nacional de Promoción de Inversiones y Comercio </a:t>
          </a:r>
          <a:endParaRPr lang="en-GB" dirty="0"/>
        </a:p>
      </dgm:t>
    </dgm:pt>
    <dgm:pt modelId="{A75CE83D-297F-4271-BAC6-9EC19D962B64}" type="parTrans" cxnId="{A38ED717-65B1-4EA5-86CE-E43E7070D453}">
      <dgm:prSet/>
      <dgm:spPr/>
      <dgm:t>
        <a:bodyPr/>
        <a:lstStyle/>
        <a:p>
          <a:endParaRPr lang="en-GB"/>
        </a:p>
      </dgm:t>
    </dgm:pt>
    <dgm:pt modelId="{2113CA80-DF31-4294-B274-23D1C4F8DE61}" type="sibTrans" cxnId="{A38ED717-65B1-4EA5-86CE-E43E7070D453}">
      <dgm:prSet/>
      <dgm:spPr/>
      <dgm:t>
        <a:bodyPr/>
        <a:lstStyle/>
        <a:p>
          <a:endParaRPr lang="en-GB"/>
        </a:p>
      </dgm:t>
    </dgm:pt>
    <dgm:pt modelId="{C1C7CAE9-7956-4C54-820A-51BCE90F03E1}" type="pres">
      <dgm:prSet presAssocID="{A1C17CFC-453D-45D6-8DC2-2FB2AD8FD671}" presName="diagram" presStyleCnt="0">
        <dgm:presLayoutVars>
          <dgm:dir/>
          <dgm:resizeHandles val="exact"/>
        </dgm:presLayoutVars>
      </dgm:prSet>
      <dgm:spPr/>
    </dgm:pt>
    <dgm:pt modelId="{194B5EE5-138B-4A22-BF91-FD628F3CD32E}" type="pres">
      <dgm:prSet presAssocID="{4A463474-9A94-4E99-B8FC-E8973BA97655}" presName="node" presStyleLbl="node1" presStyleIdx="0" presStyleCnt="5">
        <dgm:presLayoutVars>
          <dgm:bulletEnabled val="1"/>
        </dgm:presLayoutVars>
      </dgm:prSet>
      <dgm:spPr/>
    </dgm:pt>
    <dgm:pt modelId="{240EB00D-AD62-48B0-9511-BE8A13FC7A63}" type="pres">
      <dgm:prSet presAssocID="{C86D640B-5F45-4236-8062-FB50DFF80FB1}" presName="sibTrans" presStyleCnt="0"/>
      <dgm:spPr/>
    </dgm:pt>
    <dgm:pt modelId="{07298252-FDBA-477C-99A7-636958E07372}" type="pres">
      <dgm:prSet presAssocID="{C86B6A59-4462-478A-9DB1-FC5EAB899A5B}" presName="node" presStyleLbl="node1" presStyleIdx="1" presStyleCnt="5">
        <dgm:presLayoutVars>
          <dgm:bulletEnabled val="1"/>
        </dgm:presLayoutVars>
      </dgm:prSet>
      <dgm:spPr/>
    </dgm:pt>
    <dgm:pt modelId="{2E34F037-A56F-47F4-88BE-E221164073F9}" type="pres">
      <dgm:prSet presAssocID="{0D896AAD-0736-4F31-BE2B-D912C9848598}" presName="sibTrans" presStyleCnt="0"/>
      <dgm:spPr/>
    </dgm:pt>
    <dgm:pt modelId="{D7AFBD24-525F-4E9C-BC51-9785DC559D77}" type="pres">
      <dgm:prSet presAssocID="{74FA0E38-F7B4-47B9-ABCF-D66DDD9C44FC}" presName="node" presStyleLbl="node1" presStyleIdx="2" presStyleCnt="5">
        <dgm:presLayoutVars>
          <dgm:bulletEnabled val="1"/>
        </dgm:presLayoutVars>
      </dgm:prSet>
      <dgm:spPr/>
    </dgm:pt>
    <dgm:pt modelId="{D5E78A5C-F4E0-435C-88F5-888B4B6D65EB}" type="pres">
      <dgm:prSet presAssocID="{C2A780D9-CA73-427E-9358-B2B1E974463A}" presName="sibTrans" presStyleCnt="0"/>
      <dgm:spPr/>
    </dgm:pt>
    <dgm:pt modelId="{EE90C478-F937-4F38-A306-20474AB449BC}" type="pres">
      <dgm:prSet presAssocID="{32900480-7016-410D-BF6E-62D93A3DFD17}" presName="node" presStyleLbl="node1" presStyleIdx="3" presStyleCnt="5">
        <dgm:presLayoutVars>
          <dgm:bulletEnabled val="1"/>
        </dgm:presLayoutVars>
      </dgm:prSet>
      <dgm:spPr/>
    </dgm:pt>
    <dgm:pt modelId="{AB574C96-6CDD-4A53-B6FF-BEBA7807A97A}" type="pres">
      <dgm:prSet presAssocID="{A5D9E3CC-4A06-4BED-95DC-B7A71E458414}" presName="sibTrans" presStyleCnt="0"/>
      <dgm:spPr/>
    </dgm:pt>
    <dgm:pt modelId="{96AE8A8D-CB0B-49B9-92BE-0B98FECF2A58}" type="pres">
      <dgm:prSet presAssocID="{7B2B1D56-61D0-407E-AB56-37BB3ABEC15D}" presName="node" presStyleLbl="node1" presStyleIdx="4" presStyleCnt="5">
        <dgm:presLayoutVars>
          <dgm:bulletEnabled val="1"/>
        </dgm:presLayoutVars>
      </dgm:prSet>
      <dgm:spPr/>
    </dgm:pt>
  </dgm:ptLst>
  <dgm:cxnLst>
    <dgm:cxn modelId="{A38ED717-65B1-4EA5-86CE-E43E7070D453}" srcId="{A1C17CFC-453D-45D6-8DC2-2FB2AD8FD671}" destId="{7B2B1D56-61D0-407E-AB56-37BB3ABEC15D}" srcOrd="4" destOrd="0" parTransId="{A75CE83D-297F-4271-BAC6-9EC19D962B64}" sibTransId="{2113CA80-DF31-4294-B274-23D1C4F8DE61}"/>
    <dgm:cxn modelId="{D41D3219-6D0A-474F-9743-27066AD29ADF}" srcId="{A1C17CFC-453D-45D6-8DC2-2FB2AD8FD671}" destId="{74FA0E38-F7B4-47B9-ABCF-D66DDD9C44FC}" srcOrd="2" destOrd="0" parTransId="{911E6BE1-489C-4E75-87FE-0BCC59DBA4FA}" sibTransId="{C2A780D9-CA73-427E-9358-B2B1E974463A}"/>
    <dgm:cxn modelId="{9F73DD1A-FF29-46B4-BD33-98F744C9C422}" srcId="{A1C17CFC-453D-45D6-8DC2-2FB2AD8FD671}" destId="{C86B6A59-4462-478A-9DB1-FC5EAB899A5B}" srcOrd="1" destOrd="0" parTransId="{3474899E-3B71-48B9-B8ED-1D6497F3FE9E}" sibTransId="{0D896AAD-0736-4F31-BE2B-D912C9848598}"/>
    <dgm:cxn modelId="{7448DE3C-C5B7-4B71-8F6E-B1125020D596}" type="presOf" srcId="{74FA0E38-F7B4-47B9-ABCF-D66DDD9C44FC}" destId="{D7AFBD24-525F-4E9C-BC51-9785DC559D77}" srcOrd="0" destOrd="0" presId="urn:microsoft.com/office/officeart/2005/8/layout/default"/>
    <dgm:cxn modelId="{B7CF4C62-2EA2-473F-BE8F-D5009CBFE34A}" srcId="{A1C17CFC-453D-45D6-8DC2-2FB2AD8FD671}" destId="{4A463474-9A94-4E99-B8FC-E8973BA97655}" srcOrd="0" destOrd="0" parTransId="{6EA94036-9EE5-4236-9C90-A1CFE17C1815}" sibTransId="{C86D640B-5F45-4236-8062-FB50DFF80FB1}"/>
    <dgm:cxn modelId="{D61E484F-9371-4B5C-89D6-694015166047}" type="presOf" srcId="{A1C17CFC-453D-45D6-8DC2-2FB2AD8FD671}" destId="{C1C7CAE9-7956-4C54-820A-51BCE90F03E1}" srcOrd="0" destOrd="0" presId="urn:microsoft.com/office/officeart/2005/8/layout/default"/>
    <dgm:cxn modelId="{7A35769E-04C6-4571-8151-0D076C76DDF5}" srcId="{A1C17CFC-453D-45D6-8DC2-2FB2AD8FD671}" destId="{32900480-7016-410D-BF6E-62D93A3DFD17}" srcOrd="3" destOrd="0" parTransId="{D9D04605-E56E-498D-9DD7-76F27DD6D033}" sibTransId="{A5D9E3CC-4A06-4BED-95DC-B7A71E458414}"/>
    <dgm:cxn modelId="{1E6076A2-8843-4F05-BF40-2B0FDAD847A8}" type="presOf" srcId="{7B2B1D56-61D0-407E-AB56-37BB3ABEC15D}" destId="{96AE8A8D-CB0B-49B9-92BE-0B98FECF2A58}" srcOrd="0" destOrd="0" presId="urn:microsoft.com/office/officeart/2005/8/layout/default"/>
    <dgm:cxn modelId="{C32AD7A2-0892-4718-AC3E-3BE0096BAD64}" type="presOf" srcId="{C86B6A59-4462-478A-9DB1-FC5EAB899A5B}" destId="{07298252-FDBA-477C-99A7-636958E07372}" srcOrd="0" destOrd="0" presId="urn:microsoft.com/office/officeart/2005/8/layout/default"/>
    <dgm:cxn modelId="{09DB13AF-4717-45A9-8A78-4B488FFD4B5F}" type="presOf" srcId="{4A463474-9A94-4E99-B8FC-E8973BA97655}" destId="{194B5EE5-138B-4A22-BF91-FD628F3CD32E}" srcOrd="0" destOrd="0" presId="urn:microsoft.com/office/officeart/2005/8/layout/default"/>
    <dgm:cxn modelId="{EB2C24C6-F8CB-4944-B7B0-BCD9124C65C1}" type="presOf" srcId="{32900480-7016-410D-BF6E-62D93A3DFD17}" destId="{EE90C478-F937-4F38-A306-20474AB449BC}" srcOrd="0" destOrd="0" presId="urn:microsoft.com/office/officeart/2005/8/layout/default"/>
    <dgm:cxn modelId="{5BCF1222-6C04-434D-941D-971B3DD2D2BA}" type="presParOf" srcId="{C1C7CAE9-7956-4C54-820A-51BCE90F03E1}" destId="{194B5EE5-138B-4A22-BF91-FD628F3CD32E}" srcOrd="0" destOrd="0" presId="urn:microsoft.com/office/officeart/2005/8/layout/default"/>
    <dgm:cxn modelId="{AF66718F-62AE-4B8F-BBBA-4121724FF900}" type="presParOf" srcId="{C1C7CAE9-7956-4C54-820A-51BCE90F03E1}" destId="{240EB00D-AD62-48B0-9511-BE8A13FC7A63}" srcOrd="1" destOrd="0" presId="urn:microsoft.com/office/officeart/2005/8/layout/default"/>
    <dgm:cxn modelId="{65EDF8F9-D541-4BE7-8295-D22A77A38DC4}" type="presParOf" srcId="{C1C7CAE9-7956-4C54-820A-51BCE90F03E1}" destId="{07298252-FDBA-477C-99A7-636958E07372}" srcOrd="2" destOrd="0" presId="urn:microsoft.com/office/officeart/2005/8/layout/default"/>
    <dgm:cxn modelId="{0AFAB1EA-8AF3-48AB-B19F-95BE55987D1D}" type="presParOf" srcId="{C1C7CAE9-7956-4C54-820A-51BCE90F03E1}" destId="{2E34F037-A56F-47F4-88BE-E221164073F9}" srcOrd="3" destOrd="0" presId="urn:microsoft.com/office/officeart/2005/8/layout/default"/>
    <dgm:cxn modelId="{933EEBE9-DD32-4AC9-86CE-069665C8A8FD}" type="presParOf" srcId="{C1C7CAE9-7956-4C54-820A-51BCE90F03E1}" destId="{D7AFBD24-525F-4E9C-BC51-9785DC559D77}" srcOrd="4" destOrd="0" presId="urn:microsoft.com/office/officeart/2005/8/layout/default"/>
    <dgm:cxn modelId="{6CD795B1-0AF2-4342-946D-D9D8288691CE}" type="presParOf" srcId="{C1C7CAE9-7956-4C54-820A-51BCE90F03E1}" destId="{D5E78A5C-F4E0-435C-88F5-888B4B6D65EB}" srcOrd="5" destOrd="0" presId="urn:microsoft.com/office/officeart/2005/8/layout/default"/>
    <dgm:cxn modelId="{118DA83D-BBAD-41F4-A5BE-0AF1B59207C3}" type="presParOf" srcId="{C1C7CAE9-7956-4C54-820A-51BCE90F03E1}" destId="{EE90C478-F937-4F38-A306-20474AB449BC}" srcOrd="6" destOrd="0" presId="urn:microsoft.com/office/officeart/2005/8/layout/default"/>
    <dgm:cxn modelId="{6A033FB3-B891-45F5-BEA4-05D5669165C7}" type="presParOf" srcId="{C1C7CAE9-7956-4C54-820A-51BCE90F03E1}" destId="{AB574C96-6CDD-4A53-B6FF-BEBA7807A97A}" srcOrd="7" destOrd="0" presId="urn:microsoft.com/office/officeart/2005/8/layout/default"/>
    <dgm:cxn modelId="{5DD15380-04CB-471F-8010-2BE756A5140E}" type="presParOf" srcId="{C1C7CAE9-7956-4C54-820A-51BCE90F03E1}" destId="{96AE8A8D-CB0B-49B9-92BE-0B98FECF2A5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0E00C1-5F63-4882-8E70-DBAA7EFF63D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291C132-BC84-427A-80BE-919C317FA79F}">
      <dgm:prSet phldrT="[Text]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ES" dirty="0"/>
            <a:t>A diferencia de otras formaciones de shale esta alejada de centros urbanos lo que facilita las operaciones</a:t>
          </a:r>
          <a:endParaRPr lang="en-GB" dirty="0"/>
        </a:p>
      </dgm:t>
    </dgm:pt>
    <dgm:pt modelId="{11FAFCA6-119B-476F-B92A-AEA7A09C6D7C}" type="parTrans" cxnId="{EA3B1EB8-7397-4B6A-AB50-08AD001CB5AF}">
      <dgm:prSet/>
      <dgm:spPr/>
      <dgm:t>
        <a:bodyPr/>
        <a:lstStyle/>
        <a:p>
          <a:endParaRPr lang="en-GB"/>
        </a:p>
      </dgm:t>
    </dgm:pt>
    <dgm:pt modelId="{F3F834F4-FF3D-499C-8ED9-E921CCD1D34B}" type="sibTrans" cxnId="{EA3B1EB8-7397-4B6A-AB50-08AD001CB5AF}">
      <dgm:prSet/>
      <dgm:spPr/>
      <dgm:t>
        <a:bodyPr/>
        <a:lstStyle/>
        <a:p>
          <a:endParaRPr lang="en-GB"/>
        </a:p>
      </dgm:t>
    </dgm:pt>
    <dgm:pt modelId="{90A2CA22-535F-4CE9-9E29-E1390B559DDB}">
      <dgm:prSet/>
      <dgm:spPr/>
      <dgm:t>
        <a:bodyPr/>
        <a:lstStyle/>
        <a:p>
          <a:r>
            <a:rPr lang="es-ES"/>
            <a:t>Se encuentra a una profundidad mayor a los 2.500 metros, muy por debajo de los acuíferos de agua dulce, lo cual hace más segura su extracción y disminuye los riesgos ambientales</a:t>
          </a:r>
          <a:endParaRPr lang="en-GB"/>
        </a:p>
      </dgm:t>
    </dgm:pt>
    <dgm:pt modelId="{7EDF04FE-3D39-41B5-B618-AB56AC0499B3}" type="parTrans" cxnId="{8CADDCB3-F142-47F6-AE47-7D3B77FDEDF1}">
      <dgm:prSet/>
      <dgm:spPr/>
      <dgm:t>
        <a:bodyPr/>
        <a:lstStyle/>
        <a:p>
          <a:endParaRPr lang="en-GB"/>
        </a:p>
      </dgm:t>
    </dgm:pt>
    <dgm:pt modelId="{7A587E34-5761-44E8-8BD2-1590E85FC3BD}" type="sibTrans" cxnId="{8CADDCB3-F142-47F6-AE47-7D3B77FDEDF1}">
      <dgm:prSet/>
      <dgm:spPr/>
      <dgm:t>
        <a:bodyPr/>
        <a:lstStyle/>
        <a:p>
          <a:endParaRPr lang="en-GB"/>
        </a:p>
      </dgm:t>
    </dgm:pt>
    <dgm:pt modelId="{D6BB2577-4558-4212-9C4E-19229742286C}">
      <dgm:prSet/>
      <dgm:spPr/>
      <dgm:t>
        <a:bodyPr/>
        <a:lstStyle/>
        <a:p>
          <a:r>
            <a:rPr lang="es-ES" dirty="0"/>
            <a:t>Importante actividad de producción de gas y petróleo convencional en la región, por lo que se cuenta con infraestructura para el desarrollo del shale</a:t>
          </a:r>
          <a:endParaRPr lang="en-GB" dirty="0"/>
        </a:p>
      </dgm:t>
    </dgm:pt>
    <dgm:pt modelId="{A1B6C770-A632-424A-B48B-ABF09610F0CB}" type="parTrans" cxnId="{46CBEB34-150F-4A6E-B84A-CF6D0C730E03}">
      <dgm:prSet/>
      <dgm:spPr/>
      <dgm:t>
        <a:bodyPr/>
        <a:lstStyle/>
        <a:p>
          <a:endParaRPr lang="en-GB"/>
        </a:p>
      </dgm:t>
    </dgm:pt>
    <dgm:pt modelId="{DEEA5881-1A2A-4BE7-A67B-CC5E713DDA40}" type="sibTrans" cxnId="{46CBEB34-150F-4A6E-B84A-CF6D0C730E03}">
      <dgm:prSet/>
      <dgm:spPr/>
      <dgm:t>
        <a:bodyPr/>
        <a:lstStyle/>
        <a:p>
          <a:endParaRPr lang="en-GB"/>
        </a:p>
      </dgm:t>
    </dgm:pt>
    <dgm:pt modelId="{B4B5912F-51BA-4CD4-8812-959CF6C6D771}" type="pres">
      <dgm:prSet presAssocID="{CE0E00C1-5F63-4882-8E70-DBAA7EFF63DE}" presName="diagram" presStyleCnt="0">
        <dgm:presLayoutVars>
          <dgm:dir/>
          <dgm:resizeHandles val="exact"/>
        </dgm:presLayoutVars>
      </dgm:prSet>
      <dgm:spPr/>
    </dgm:pt>
    <dgm:pt modelId="{B430EAE5-E344-438A-9124-7E5F8A34960B}" type="pres">
      <dgm:prSet presAssocID="{0291C132-BC84-427A-80BE-919C317FA79F}" presName="node" presStyleLbl="node1" presStyleIdx="0" presStyleCnt="3">
        <dgm:presLayoutVars>
          <dgm:bulletEnabled val="1"/>
        </dgm:presLayoutVars>
      </dgm:prSet>
      <dgm:spPr/>
    </dgm:pt>
    <dgm:pt modelId="{7D3B33B0-893B-46C4-9981-B40488824B95}" type="pres">
      <dgm:prSet presAssocID="{F3F834F4-FF3D-499C-8ED9-E921CCD1D34B}" presName="sibTrans" presStyleCnt="0"/>
      <dgm:spPr/>
    </dgm:pt>
    <dgm:pt modelId="{A4597C12-D75A-4750-841B-B770F1C0CDFA}" type="pres">
      <dgm:prSet presAssocID="{90A2CA22-535F-4CE9-9E29-E1390B559DDB}" presName="node" presStyleLbl="node1" presStyleIdx="1" presStyleCnt="3">
        <dgm:presLayoutVars>
          <dgm:bulletEnabled val="1"/>
        </dgm:presLayoutVars>
      </dgm:prSet>
      <dgm:spPr/>
    </dgm:pt>
    <dgm:pt modelId="{E6EFF3AF-C6AB-43B0-912F-7F055A66E379}" type="pres">
      <dgm:prSet presAssocID="{7A587E34-5761-44E8-8BD2-1590E85FC3BD}" presName="sibTrans" presStyleCnt="0"/>
      <dgm:spPr/>
    </dgm:pt>
    <dgm:pt modelId="{D886CCD4-89C2-42E8-BC8A-1E10BDE0509D}" type="pres">
      <dgm:prSet presAssocID="{D6BB2577-4558-4212-9C4E-19229742286C}" presName="node" presStyleLbl="node1" presStyleIdx="2" presStyleCnt="3">
        <dgm:presLayoutVars>
          <dgm:bulletEnabled val="1"/>
        </dgm:presLayoutVars>
      </dgm:prSet>
      <dgm:spPr/>
    </dgm:pt>
  </dgm:ptLst>
  <dgm:cxnLst>
    <dgm:cxn modelId="{B7499B00-4175-4E47-A11E-25ACCFEE5D0C}" type="presOf" srcId="{90A2CA22-535F-4CE9-9E29-E1390B559DDB}" destId="{A4597C12-D75A-4750-841B-B770F1C0CDFA}" srcOrd="0" destOrd="0" presId="urn:microsoft.com/office/officeart/2005/8/layout/default"/>
    <dgm:cxn modelId="{1A6A7219-3930-4D06-A364-D626C4343C96}" type="presOf" srcId="{D6BB2577-4558-4212-9C4E-19229742286C}" destId="{D886CCD4-89C2-42E8-BC8A-1E10BDE0509D}" srcOrd="0" destOrd="0" presId="urn:microsoft.com/office/officeart/2005/8/layout/default"/>
    <dgm:cxn modelId="{46CBEB34-150F-4A6E-B84A-CF6D0C730E03}" srcId="{CE0E00C1-5F63-4882-8E70-DBAA7EFF63DE}" destId="{D6BB2577-4558-4212-9C4E-19229742286C}" srcOrd="2" destOrd="0" parTransId="{A1B6C770-A632-424A-B48B-ABF09610F0CB}" sibTransId="{DEEA5881-1A2A-4BE7-A67B-CC5E713DDA40}"/>
    <dgm:cxn modelId="{A3E27192-F735-4A0F-B539-E11B33A0D74C}" type="presOf" srcId="{CE0E00C1-5F63-4882-8E70-DBAA7EFF63DE}" destId="{B4B5912F-51BA-4CD4-8812-959CF6C6D771}" srcOrd="0" destOrd="0" presId="urn:microsoft.com/office/officeart/2005/8/layout/default"/>
    <dgm:cxn modelId="{8CADDCB3-F142-47F6-AE47-7D3B77FDEDF1}" srcId="{CE0E00C1-5F63-4882-8E70-DBAA7EFF63DE}" destId="{90A2CA22-535F-4CE9-9E29-E1390B559DDB}" srcOrd="1" destOrd="0" parTransId="{7EDF04FE-3D39-41B5-B618-AB56AC0499B3}" sibTransId="{7A587E34-5761-44E8-8BD2-1590E85FC3BD}"/>
    <dgm:cxn modelId="{EA3B1EB8-7397-4B6A-AB50-08AD001CB5AF}" srcId="{CE0E00C1-5F63-4882-8E70-DBAA7EFF63DE}" destId="{0291C132-BC84-427A-80BE-919C317FA79F}" srcOrd="0" destOrd="0" parTransId="{11FAFCA6-119B-476F-B92A-AEA7A09C6D7C}" sibTransId="{F3F834F4-FF3D-499C-8ED9-E921CCD1D34B}"/>
    <dgm:cxn modelId="{8E6EA7D2-3D69-4736-9B2D-BDF7A951FE8B}" type="presOf" srcId="{0291C132-BC84-427A-80BE-919C317FA79F}" destId="{B430EAE5-E344-438A-9124-7E5F8A34960B}" srcOrd="0" destOrd="0" presId="urn:microsoft.com/office/officeart/2005/8/layout/default"/>
    <dgm:cxn modelId="{1F4BE2B8-D4D2-4509-B7F4-65B9C644AA92}" type="presParOf" srcId="{B4B5912F-51BA-4CD4-8812-959CF6C6D771}" destId="{B430EAE5-E344-438A-9124-7E5F8A34960B}" srcOrd="0" destOrd="0" presId="urn:microsoft.com/office/officeart/2005/8/layout/default"/>
    <dgm:cxn modelId="{CF55478A-95AE-4B82-BC2A-EA7DEEB04E73}" type="presParOf" srcId="{B4B5912F-51BA-4CD4-8812-959CF6C6D771}" destId="{7D3B33B0-893B-46C4-9981-B40488824B95}" srcOrd="1" destOrd="0" presId="urn:microsoft.com/office/officeart/2005/8/layout/default"/>
    <dgm:cxn modelId="{A1AD8092-0C18-4254-942A-49F9D84EC72C}" type="presParOf" srcId="{B4B5912F-51BA-4CD4-8812-959CF6C6D771}" destId="{A4597C12-D75A-4750-841B-B770F1C0CDFA}" srcOrd="2" destOrd="0" presId="urn:microsoft.com/office/officeart/2005/8/layout/default"/>
    <dgm:cxn modelId="{0BF312A8-F401-45FF-957B-CDBB8A4401E2}" type="presParOf" srcId="{B4B5912F-51BA-4CD4-8812-959CF6C6D771}" destId="{E6EFF3AF-C6AB-43B0-912F-7F055A66E379}" srcOrd="3" destOrd="0" presId="urn:microsoft.com/office/officeart/2005/8/layout/default"/>
    <dgm:cxn modelId="{951B3773-E6DA-43FF-90A3-DC24235BA1AA}" type="presParOf" srcId="{B4B5912F-51BA-4CD4-8812-959CF6C6D771}" destId="{D886CCD4-89C2-42E8-BC8A-1E10BDE0509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896985-DE1F-4BB6-9F3C-FE66E060EB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DD62DD3-D6F3-47B9-9FD7-0F7C6B899A26}">
      <dgm:prSet phldrT="[Text]"/>
      <dgm:spPr/>
      <dgm:t>
        <a:bodyPr/>
        <a:lstStyle/>
        <a:p>
          <a:r>
            <a:rPr lang="en-GB" dirty="0"/>
            <a:t>Se otorgó permiso a </a:t>
          </a:r>
          <a:r>
            <a:rPr lang="es-ES" dirty="0"/>
            <a:t>Selva María Oil S.A.</a:t>
          </a:r>
        </a:p>
        <a:p>
          <a:r>
            <a:rPr lang="es-ES" dirty="0"/>
            <a:t>Compromiso de inversión </a:t>
          </a:r>
        </a:p>
        <a:p>
          <a:r>
            <a:rPr lang="es-ES" dirty="0"/>
            <a:t>US$ 17 millones</a:t>
          </a:r>
          <a:endParaRPr lang="en-GB" dirty="0"/>
        </a:p>
      </dgm:t>
    </dgm:pt>
    <dgm:pt modelId="{FCB0D543-AF3A-40FB-A967-4BB6FDB9BEF8}" type="parTrans" cxnId="{2304E102-7222-4E66-8C22-250191C4C426}">
      <dgm:prSet/>
      <dgm:spPr/>
      <dgm:t>
        <a:bodyPr/>
        <a:lstStyle/>
        <a:p>
          <a:endParaRPr lang="en-GB"/>
        </a:p>
      </dgm:t>
    </dgm:pt>
    <dgm:pt modelId="{68DC495B-3958-4004-A047-61D2F8634B42}" type="sibTrans" cxnId="{2304E102-7222-4E66-8C22-250191C4C426}">
      <dgm:prSet/>
      <dgm:spPr/>
      <dgm:t>
        <a:bodyPr/>
        <a:lstStyle/>
        <a:p>
          <a:endParaRPr lang="en-GB"/>
        </a:p>
      </dgm:t>
    </dgm:pt>
    <dgm:pt modelId="{CDD2CEDA-9C1E-4B20-8AE5-310711E01B0C}">
      <dgm:prSet phldrT="[Text]"/>
      <dgm:spPr/>
      <dgm:t>
        <a:bodyPr/>
        <a:lstStyle/>
        <a:p>
          <a:r>
            <a:rPr lang="en-GB" dirty="0"/>
            <a:t>Se otorg</a:t>
          </a:r>
          <a:r>
            <a:rPr lang="es-AR" dirty="0"/>
            <a:t>ó</a:t>
          </a:r>
          <a:r>
            <a:rPr lang="en-GB" dirty="0"/>
            <a:t> permiso a Petrolera </a:t>
          </a:r>
          <a:r>
            <a:rPr lang="es-ES" dirty="0"/>
            <a:t>Trébol S.A.</a:t>
          </a:r>
        </a:p>
        <a:p>
          <a:r>
            <a:rPr lang="es-ES" dirty="0"/>
            <a:t> Compromiso de inversión </a:t>
          </a:r>
        </a:p>
        <a:p>
          <a:r>
            <a:rPr lang="es-ES" dirty="0"/>
            <a:t>US$ 39 millones</a:t>
          </a:r>
          <a:endParaRPr lang="en-GB" dirty="0"/>
        </a:p>
      </dgm:t>
    </dgm:pt>
    <dgm:pt modelId="{44F007A2-B177-46D2-AA59-CBFF260A0F39}" type="parTrans" cxnId="{AF0A8D61-F486-4690-980E-9467FC497D50}">
      <dgm:prSet/>
      <dgm:spPr/>
      <dgm:t>
        <a:bodyPr/>
        <a:lstStyle/>
        <a:p>
          <a:endParaRPr lang="en-GB"/>
        </a:p>
      </dgm:t>
    </dgm:pt>
    <dgm:pt modelId="{071C0C46-0479-4755-917E-44D5C4ACD448}" type="sibTrans" cxnId="{AF0A8D61-F486-4690-980E-9467FC497D50}">
      <dgm:prSet/>
      <dgm:spPr/>
      <dgm:t>
        <a:bodyPr/>
        <a:lstStyle/>
        <a:p>
          <a:endParaRPr lang="en-GB"/>
        </a:p>
      </dgm:t>
    </dgm:pt>
    <dgm:pt modelId="{2B3F79F0-7C3B-4C90-A484-CF2AC051E373}">
      <dgm:prSet/>
      <dgm:spPr/>
      <dgm:t>
        <a:bodyPr/>
        <a:lstStyle/>
        <a:p>
          <a:r>
            <a:rPr lang="es-ES" dirty="0"/>
            <a:t>Statoil asociación GyP</a:t>
          </a:r>
        </a:p>
        <a:p>
          <a:r>
            <a:rPr lang="es-ES" dirty="0"/>
            <a:t>Invierte USS 15 millones para explotar pozo en  Bajo del Toro Este</a:t>
          </a:r>
          <a:endParaRPr lang="en-GB" dirty="0"/>
        </a:p>
      </dgm:t>
    </dgm:pt>
    <dgm:pt modelId="{3C83FDB6-82E9-4374-8A2C-D598DB36539F}" type="parTrans" cxnId="{DDBC105F-C442-4A01-A8A0-B70767494BBC}">
      <dgm:prSet/>
      <dgm:spPr/>
      <dgm:t>
        <a:bodyPr/>
        <a:lstStyle/>
        <a:p>
          <a:endParaRPr lang="en-GB"/>
        </a:p>
      </dgm:t>
    </dgm:pt>
    <dgm:pt modelId="{FA031C5C-61F2-4E56-A084-2D58C53C393F}" type="sibTrans" cxnId="{DDBC105F-C442-4A01-A8A0-B70767494BBC}">
      <dgm:prSet/>
      <dgm:spPr/>
      <dgm:t>
        <a:bodyPr/>
        <a:lstStyle/>
        <a:p>
          <a:endParaRPr lang="en-GB"/>
        </a:p>
      </dgm:t>
    </dgm:pt>
    <dgm:pt modelId="{3544938B-0B4D-4AC4-A584-AA648161FD14}" type="pres">
      <dgm:prSet presAssocID="{C9896985-DE1F-4BB6-9F3C-FE66E060EBC5}" presName="diagram" presStyleCnt="0">
        <dgm:presLayoutVars>
          <dgm:dir/>
          <dgm:resizeHandles val="exact"/>
        </dgm:presLayoutVars>
      </dgm:prSet>
      <dgm:spPr/>
    </dgm:pt>
    <dgm:pt modelId="{59C2BFA9-A48A-4C0C-9191-8E3E28B2BFB3}" type="pres">
      <dgm:prSet presAssocID="{3DD62DD3-D6F3-47B9-9FD7-0F7C6B899A26}" presName="node" presStyleLbl="node1" presStyleIdx="0" presStyleCnt="3">
        <dgm:presLayoutVars>
          <dgm:bulletEnabled val="1"/>
        </dgm:presLayoutVars>
      </dgm:prSet>
      <dgm:spPr/>
    </dgm:pt>
    <dgm:pt modelId="{7E4AAA3E-20A7-4483-B497-8ECBFECD615A}" type="pres">
      <dgm:prSet presAssocID="{68DC495B-3958-4004-A047-61D2F8634B42}" presName="sibTrans" presStyleCnt="0"/>
      <dgm:spPr/>
    </dgm:pt>
    <dgm:pt modelId="{4BCAF790-0432-42D6-9C73-AB18E4F74CC8}" type="pres">
      <dgm:prSet presAssocID="{CDD2CEDA-9C1E-4B20-8AE5-310711E01B0C}" presName="node" presStyleLbl="node1" presStyleIdx="1" presStyleCnt="3">
        <dgm:presLayoutVars>
          <dgm:bulletEnabled val="1"/>
        </dgm:presLayoutVars>
      </dgm:prSet>
      <dgm:spPr/>
    </dgm:pt>
    <dgm:pt modelId="{4B50B06D-038C-4ED1-A0A7-CC0E1661699E}" type="pres">
      <dgm:prSet presAssocID="{071C0C46-0479-4755-917E-44D5C4ACD448}" presName="sibTrans" presStyleCnt="0"/>
      <dgm:spPr/>
    </dgm:pt>
    <dgm:pt modelId="{C52043F4-1301-4FDA-92F1-CF12BD44D829}" type="pres">
      <dgm:prSet presAssocID="{2B3F79F0-7C3B-4C90-A484-CF2AC051E373}" presName="node" presStyleLbl="node1" presStyleIdx="2" presStyleCnt="3">
        <dgm:presLayoutVars>
          <dgm:bulletEnabled val="1"/>
        </dgm:presLayoutVars>
      </dgm:prSet>
      <dgm:spPr/>
    </dgm:pt>
  </dgm:ptLst>
  <dgm:cxnLst>
    <dgm:cxn modelId="{2304E102-7222-4E66-8C22-250191C4C426}" srcId="{C9896985-DE1F-4BB6-9F3C-FE66E060EBC5}" destId="{3DD62DD3-D6F3-47B9-9FD7-0F7C6B899A26}" srcOrd="0" destOrd="0" parTransId="{FCB0D543-AF3A-40FB-A967-4BB6FDB9BEF8}" sibTransId="{68DC495B-3958-4004-A047-61D2F8634B42}"/>
    <dgm:cxn modelId="{CBC7312E-A779-4A5C-BE78-122BA6133D40}" type="presOf" srcId="{2B3F79F0-7C3B-4C90-A484-CF2AC051E373}" destId="{C52043F4-1301-4FDA-92F1-CF12BD44D829}" srcOrd="0" destOrd="0" presId="urn:microsoft.com/office/officeart/2005/8/layout/default"/>
    <dgm:cxn modelId="{DDBC105F-C442-4A01-A8A0-B70767494BBC}" srcId="{C9896985-DE1F-4BB6-9F3C-FE66E060EBC5}" destId="{2B3F79F0-7C3B-4C90-A484-CF2AC051E373}" srcOrd="2" destOrd="0" parTransId="{3C83FDB6-82E9-4374-8A2C-D598DB36539F}" sibTransId="{FA031C5C-61F2-4E56-A084-2D58C53C393F}"/>
    <dgm:cxn modelId="{AF0A8D61-F486-4690-980E-9467FC497D50}" srcId="{C9896985-DE1F-4BB6-9F3C-FE66E060EBC5}" destId="{CDD2CEDA-9C1E-4B20-8AE5-310711E01B0C}" srcOrd="1" destOrd="0" parTransId="{44F007A2-B177-46D2-AA59-CBFF260A0F39}" sibTransId="{071C0C46-0479-4755-917E-44D5C4ACD448}"/>
    <dgm:cxn modelId="{EA5BF443-265A-451D-9B21-C911C774D8AA}" type="presOf" srcId="{CDD2CEDA-9C1E-4B20-8AE5-310711E01B0C}" destId="{4BCAF790-0432-42D6-9C73-AB18E4F74CC8}" srcOrd="0" destOrd="0" presId="urn:microsoft.com/office/officeart/2005/8/layout/default"/>
    <dgm:cxn modelId="{4170237C-3F5A-4BD0-AFCD-BDD9B4587EA5}" type="presOf" srcId="{C9896985-DE1F-4BB6-9F3C-FE66E060EBC5}" destId="{3544938B-0B4D-4AC4-A584-AA648161FD14}" srcOrd="0" destOrd="0" presId="urn:microsoft.com/office/officeart/2005/8/layout/default"/>
    <dgm:cxn modelId="{9A9DF7B0-49B0-4D3C-9E27-C060ACBF30B9}" type="presOf" srcId="{3DD62DD3-D6F3-47B9-9FD7-0F7C6B899A26}" destId="{59C2BFA9-A48A-4C0C-9191-8E3E28B2BFB3}" srcOrd="0" destOrd="0" presId="urn:microsoft.com/office/officeart/2005/8/layout/default"/>
    <dgm:cxn modelId="{A7F3BD07-7D0D-41B2-B26F-B1B51805BC12}" type="presParOf" srcId="{3544938B-0B4D-4AC4-A584-AA648161FD14}" destId="{59C2BFA9-A48A-4C0C-9191-8E3E28B2BFB3}" srcOrd="0" destOrd="0" presId="urn:microsoft.com/office/officeart/2005/8/layout/default"/>
    <dgm:cxn modelId="{D08C904A-C330-49CD-B49D-6E1C8D50D0C8}" type="presParOf" srcId="{3544938B-0B4D-4AC4-A584-AA648161FD14}" destId="{7E4AAA3E-20A7-4483-B497-8ECBFECD615A}" srcOrd="1" destOrd="0" presId="urn:microsoft.com/office/officeart/2005/8/layout/default"/>
    <dgm:cxn modelId="{6C40D5AD-49E8-484F-8DCE-6E50FA4B6451}" type="presParOf" srcId="{3544938B-0B4D-4AC4-A584-AA648161FD14}" destId="{4BCAF790-0432-42D6-9C73-AB18E4F74CC8}" srcOrd="2" destOrd="0" presId="urn:microsoft.com/office/officeart/2005/8/layout/default"/>
    <dgm:cxn modelId="{4AC11993-7550-4ADD-AB4B-7EDAEF706331}" type="presParOf" srcId="{3544938B-0B4D-4AC4-A584-AA648161FD14}" destId="{4B50B06D-038C-4ED1-A0A7-CC0E1661699E}" srcOrd="3" destOrd="0" presId="urn:microsoft.com/office/officeart/2005/8/layout/default"/>
    <dgm:cxn modelId="{019946B3-6073-4B81-8392-DA1FD2C3A3EE}" type="presParOf" srcId="{3544938B-0B4D-4AC4-A584-AA648161FD14}" destId="{C52043F4-1301-4FDA-92F1-CF12BD44D82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4B5EE5-138B-4A22-BF91-FD628F3CD32E}">
      <dsp:nvSpPr>
        <dsp:cNvPr id="0" name=""/>
        <dsp:cNvSpPr/>
      </dsp:nvSpPr>
      <dsp:spPr>
        <a:xfrm>
          <a:off x="0" y="559593"/>
          <a:ext cx="2756105" cy="1653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Eliminación de restricciones cambiarias</a:t>
          </a:r>
          <a:endParaRPr lang="en-GB" sz="2100" kern="1200" dirty="0"/>
        </a:p>
      </dsp:txBody>
      <dsp:txXfrm>
        <a:off x="0" y="559593"/>
        <a:ext cx="2756105" cy="1653663"/>
      </dsp:txXfrm>
    </dsp:sp>
    <dsp:sp modelId="{07298252-FDBA-477C-99A7-636958E07372}">
      <dsp:nvSpPr>
        <dsp:cNvPr id="0" name=""/>
        <dsp:cNvSpPr/>
      </dsp:nvSpPr>
      <dsp:spPr>
        <a:xfrm>
          <a:off x="3031715" y="559593"/>
          <a:ext cx="2756105" cy="1653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Acordó la deuda con los holdouts</a:t>
          </a:r>
          <a:endParaRPr lang="en-GB" sz="2100" kern="1200" dirty="0"/>
        </a:p>
      </dsp:txBody>
      <dsp:txXfrm>
        <a:off x="3031715" y="559593"/>
        <a:ext cx="2756105" cy="1653663"/>
      </dsp:txXfrm>
    </dsp:sp>
    <dsp:sp modelId="{D7AFBD24-525F-4E9C-BC51-9785DC559D77}">
      <dsp:nvSpPr>
        <dsp:cNvPr id="0" name=""/>
        <dsp:cNvSpPr/>
      </dsp:nvSpPr>
      <dsp:spPr>
        <a:xfrm>
          <a:off x="6063431" y="559593"/>
          <a:ext cx="2756105" cy="1653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Readecuó las tarifas públicas </a:t>
          </a:r>
          <a:endParaRPr lang="en-GB" sz="2100" kern="1200" dirty="0"/>
        </a:p>
      </dsp:txBody>
      <dsp:txXfrm>
        <a:off x="6063431" y="559593"/>
        <a:ext cx="2756105" cy="1653663"/>
      </dsp:txXfrm>
    </dsp:sp>
    <dsp:sp modelId="{EE90C478-F937-4F38-A306-20474AB449BC}">
      <dsp:nvSpPr>
        <dsp:cNvPr id="0" name=""/>
        <dsp:cNvSpPr/>
      </dsp:nvSpPr>
      <dsp:spPr>
        <a:xfrm>
          <a:off x="1515857" y="2488867"/>
          <a:ext cx="2756105" cy="1653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Eliminó limitaciones a las importaciones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– hoy re-</a:t>
          </a:r>
          <a:r>
            <a:rPr lang="en-GB" sz="2100" kern="1200" dirty="0" err="1"/>
            <a:t>insertadas</a:t>
          </a:r>
          <a:r>
            <a:rPr lang="en-GB" sz="2100" kern="1200" dirty="0"/>
            <a:t>- </a:t>
          </a:r>
        </a:p>
      </dsp:txBody>
      <dsp:txXfrm>
        <a:off x="1515857" y="2488867"/>
        <a:ext cx="2756105" cy="1653663"/>
      </dsp:txXfrm>
    </dsp:sp>
    <dsp:sp modelId="{96AE8A8D-CB0B-49B9-92BE-0B98FECF2A58}">
      <dsp:nvSpPr>
        <dsp:cNvPr id="0" name=""/>
        <dsp:cNvSpPr/>
      </dsp:nvSpPr>
      <dsp:spPr>
        <a:xfrm>
          <a:off x="4547573" y="2488867"/>
          <a:ext cx="2756105" cy="1653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Creó la Agencia Nacional de Promoción de Inversiones y Comercio </a:t>
          </a:r>
          <a:endParaRPr lang="en-GB" sz="2100" kern="1200" dirty="0"/>
        </a:p>
      </dsp:txBody>
      <dsp:txXfrm>
        <a:off x="4547573" y="2488867"/>
        <a:ext cx="2756105" cy="1653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30EAE5-E344-438A-9124-7E5F8A34960B}">
      <dsp:nvSpPr>
        <dsp:cNvPr id="0" name=""/>
        <dsp:cNvSpPr/>
      </dsp:nvSpPr>
      <dsp:spPr>
        <a:xfrm>
          <a:off x="1061" y="18972"/>
          <a:ext cx="4139016" cy="24834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s-ES" sz="2100" kern="1200" dirty="0"/>
            <a:t>A diferencia de otras formaciones de shale esta alejada de centros urbanos lo que facilita las operaciones</a:t>
          </a:r>
          <a:endParaRPr lang="en-GB" sz="2100" kern="1200" dirty="0"/>
        </a:p>
      </dsp:txBody>
      <dsp:txXfrm>
        <a:off x="1061" y="18972"/>
        <a:ext cx="4139016" cy="2483409"/>
      </dsp:txXfrm>
    </dsp:sp>
    <dsp:sp modelId="{A4597C12-D75A-4750-841B-B770F1C0CDFA}">
      <dsp:nvSpPr>
        <dsp:cNvPr id="0" name=""/>
        <dsp:cNvSpPr/>
      </dsp:nvSpPr>
      <dsp:spPr>
        <a:xfrm>
          <a:off x="4553979" y="18972"/>
          <a:ext cx="4139016" cy="24834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Se encuentra a una profundidad mayor a los 2.500 metros, muy por debajo de los acuíferos de agua dulce, lo cual hace más segura su extracción y disminuye los riesgos ambientales</a:t>
          </a:r>
          <a:endParaRPr lang="en-GB" sz="2100" kern="1200"/>
        </a:p>
      </dsp:txBody>
      <dsp:txXfrm>
        <a:off x="4553979" y="18972"/>
        <a:ext cx="4139016" cy="2483409"/>
      </dsp:txXfrm>
    </dsp:sp>
    <dsp:sp modelId="{D886CCD4-89C2-42E8-BC8A-1E10BDE0509D}">
      <dsp:nvSpPr>
        <dsp:cNvPr id="0" name=""/>
        <dsp:cNvSpPr/>
      </dsp:nvSpPr>
      <dsp:spPr>
        <a:xfrm>
          <a:off x="2277520" y="2916284"/>
          <a:ext cx="4139016" cy="24834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Importante actividad de producción de gas y petróleo convencional en la región, por lo que se cuenta con infraestructura para el desarrollo del shale</a:t>
          </a:r>
          <a:endParaRPr lang="en-GB" sz="2100" kern="1200" dirty="0"/>
        </a:p>
      </dsp:txBody>
      <dsp:txXfrm>
        <a:off x="2277520" y="2916284"/>
        <a:ext cx="4139016" cy="24834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2BFA9-A48A-4C0C-9191-8E3E28B2BFB3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Se otorgó permiso a </a:t>
          </a:r>
          <a:r>
            <a:rPr lang="es-ES" sz="2600" kern="1200" dirty="0"/>
            <a:t>Selva María Oil S.A.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Compromiso de inversión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US$ 17 millones</a:t>
          </a:r>
          <a:endParaRPr lang="en-GB" sz="2600" kern="1200" dirty="0"/>
        </a:p>
      </dsp:txBody>
      <dsp:txXfrm>
        <a:off x="992" y="194138"/>
        <a:ext cx="3869531" cy="2321718"/>
      </dsp:txXfrm>
    </dsp:sp>
    <dsp:sp modelId="{4BCAF790-0432-42D6-9C73-AB18E4F74CC8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Se otorg</a:t>
          </a:r>
          <a:r>
            <a:rPr lang="es-AR" sz="2600" kern="1200" dirty="0"/>
            <a:t>ó</a:t>
          </a:r>
          <a:r>
            <a:rPr lang="en-GB" sz="2600" kern="1200" dirty="0"/>
            <a:t> permiso a Petrolera </a:t>
          </a:r>
          <a:r>
            <a:rPr lang="es-ES" sz="2600" kern="1200" dirty="0"/>
            <a:t>Trébol S.A.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 Compromiso de inversión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US$ 39 millones</a:t>
          </a:r>
          <a:endParaRPr lang="en-GB" sz="2600" kern="1200" dirty="0"/>
        </a:p>
      </dsp:txBody>
      <dsp:txXfrm>
        <a:off x="4257476" y="194138"/>
        <a:ext cx="3869531" cy="2321718"/>
      </dsp:txXfrm>
    </dsp:sp>
    <dsp:sp modelId="{C52043F4-1301-4FDA-92F1-CF12BD44D829}">
      <dsp:nvSpPr>
        <dsp:cNvPr id="0" name=""/>
        <dsp:cNvSpPr/>
      </dsp:nvSpPr>
      <dsp:spPr>
        <a:xfrm>
          <a:off x="2129234" y="2902810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Statoil asociación GyP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Invierte USS 15 millones para explotar pozo en  Bajo del Toro Este</a:t>
          </a:r>
          <a:endParaRPr lang="en-GB" sz="2600" kern="1200" dirty="0"/>
        </a:p>
      </dsp:txBody>
      <dsp:txXfrm>
        <a:off x="2129234" y="2902810"/>
        <a:ext cx="3869531" cy="2321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B7D3F-3DBC-4E95-BBCB-EE87DC922D4F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1E4D2-166A-4C14-93A8-15F5DD513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415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535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383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914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938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0686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982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7559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831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44A04-4545-406A-A524-478BA79B3A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C248F9-1DC7-47C9-BF88-7313B82371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3CBEE-8D4F-434D-AFFF-CA9AC0DF3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B3AFF-3EBB-415A-920F-A72D218CA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4A796-9F09-4E90-9B73-51AAC1C8D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199BB-F5BC-44FE-8237-64D9524DB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F80EC-D0C6-44EF-9229-D47821854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D68F1-55D8-4F47-A527-0816B9E1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7E90C-6E2E-41C3-A7D3-A5BC37173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75113-66B7-48F1-8A09-A2FF38F5D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11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7C7EB-8AE2-4571-B70D-5B3313FA7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AB0BFE-0471-4EF4-B6A5-BAD57D067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21684-15DE-4BF2-945B-A0E69588F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E4744-0F8D-4141-ABAB-5CCF30D7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4310E-C67A-4624-920D-B20151A1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74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5B46A-081E-4972-A362-6A18581C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CAE28-37D6-4A40-A8AD-B62C7A9FF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B86549-72E7-40E1-8563-98B639FEE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91F915-2823-439F-B0CE-1D36937C3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D9F7B-16EF-4FA7-BB92-5A355192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7224A-A08A-4C19-8081-6DFD1C43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18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141C-B1D0-4389-A6D9-E2D96026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39A0E-885B-4896-9393-AA7556C72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7E24E5-C981-4D98-98C4-23FA9FEC6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94755F-C24E-41BF-B5D6-57CE867B80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70DCBB-0F8C-4613-AC82-9D48E9BCF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7FFFD3-3738-46E4-9B96-0F6E231F3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A811AB-B7B5-4DB8-B9FD-8C90060F9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71AEC3-4700-4C99-A171-AE086F01F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388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CD104-20D8-40A0-A38C-F15BF84C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0FBCB9-D8FC-4687-8A77-1DD5BEF55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8E5873-6CAF-472A-B2A6-2F418EB30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AC4AF-554E-40C7-8953-A9A418BE3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08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33053A-99C8-4E33-88C7-E9E0D3AE7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753683-F66A-4DF2-A32A-7168D89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92C74-D81E-4764-9D3F-059C61C25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137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4E101-9151-4377-AEC4-CC900E7B8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56C39-32C5-4BF8-887A-A00D3EAA1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16C33-3001-4234-B9FD-D55C61E0D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0B888-5EC6-49DF-8063-586B27595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593DB-C328-4354-8094-EF2FD8A73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2811F-D639-4485-A622-8EB8C534F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92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6A307-79F5-47B9-89C1-40AC7284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63F1CE-CF6C-4077-880B-523ADEFF0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57B13-C290-43C0-A138-AC7DA811D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BB8AC-E5DB-4FFB-B2C0-761CAA681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E7535-054C-40A9-9C04-7A9426361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B2FD67-50BE-453E-A1E9-80BFEF09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007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7EC6-14CD-4C86-A530-197B02C23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46C1BF-5452-4661-95CD-43C33F882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1605D-3519-4717-AA7C-9E1E85AA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EDDC9-9ABB-4001-BC90-F56066C0A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62F6B-D78D-4D2A-9FA8-D42F7D9E0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14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ED1519-092F-4AB2-972F-76D8CA1346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A3316C-641D-4E0F-9377-C1ABA255D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D411E-6EE9-4CB2-870F-3DCCBAD4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17728-DE60-4320-B87C-0D1B82CB2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0FD97-DCC3-4E2B-8CE8-C1335BABE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27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305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416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331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344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1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18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196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1568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16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756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9719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5324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6088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010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5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452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57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56E581-19C4-47D6-9224-7ECE1417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3FD82-B33C-46E8-A22C-6299AC67A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0CD07-6030-4A42-AB4A-1959BCBB5B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EBAB9-B74D-4980-84EB-7ED38CFF3963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B7C58-2048-429B-AE4D-775C4DC9E8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4C5E6-E429-4414-835D-35322B23E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73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B8A0C96-9B3A-4684-A7BB-8C0037D2F824}" type="datetimeFigureOut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8784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6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argentina.gob.ar/vaca-muerta/mas-indicadores-del-proyecto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Relationship Id="rId5" Type="http://schemas.openxmlformats.org/officeDocument/2006/relationships/comments" Target="../comments/comment1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4156A6-39F8-4A83-9CCC-26745199E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348" y="1374471"/>
            <a:ext cx="6381135" cy="328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63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2017-A3F5-462F-9AD8-2B8402139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412955"/>
            <a:ext cx="8825658" cy="2256503"/>
          </a:xfrm>
        </p:spPr>
        <p:txBody>
          <a:bodyPr/>
          <a:lstStyle/>
          <a:p>
            <a:pPr algn="ctr"/>
            <a:r>
              <a:rPr lang="en-GB" b="1" dirty="0"/>
              <a:t>GAS Y PETRÓLEO</a:t>
            </a:r>
            <a:br>
              <a:rPr lang="en-GB" b="1" dirty="0"/>
            </a:br>
            <a:r>
              <a:rPr lang="en-GB" b="1" dirty="0"/>
              <a:t>ARGENTINA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F59FAD-1DBE-47CB-AAE9-F88CAFD14D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4156A6-39F8-4A83-9CCC-26745199E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4D42A5-5914-4840-A535-6333FB449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609" y="2935519"/>
            <a:ext cx="10287000" cy="348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41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4C5FA-60B2-4740-81EC-240F61AB5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GB" b="1" dirty="0"/>
            </a:br>
            <a:r>
              <a:rPr lang="en-GB" b="1" dirty="0"/>
              <a:t>PRIMERA PARTE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8AD18-EB28-4967-8FDE-D4402CCDC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b="1" dirty="0"/>
              <a:t>  </a:t>
            </a:r>
          </a:p>
          <a:p>
            <a:pPr marL="0" indent="0" algn="ctr">
              <a:buNone/>
            </a:pPr>
            <a:r>
              <a:rPr lang="en-GB" sz="6000" b="1" dirty="0"/>
              <a:t>INTRODUCCIÓN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B187F9-E3E8-4949-9A9F-342F38FC2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69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2B2F9-79A1-46EC-8954-83326DE7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ARGENTINA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GB" sz="3200" dirty="0"/>
              <a:t>Tercera economía más grande de Latino América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GB" sz="32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3200" dirty="0"/>
              <a:t>Varios a</a:t>
            </a:r>
            <a:r>
              <a:rPr lang="es-AR" sz="3200" dirty="0"/>
              <a:t>ños desconectada del mundo</a:t>
            </a:r>
            <a:endParaRPr lang="en-GB" sz="3200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1" name="Content Placeholder 10">
                <a:extLst>
                  <a:ext uri="{FF2B5EF4-FFF2-40B4-BE49-F238E27FC236}">
                    <a16:creationId xmlns:a16="http://schemas.microsoft.com/office/drawing/2014/main" id="{5647DCCD-0F99-43AE-AD0D-94A46F76EB6A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2778893380"/>
                  </p:ext>
                </p:extLst>
              </p:nvPr>
            </p:nvGraphicFramePr>
            <p:xfrm>
              <a:off x="5654675" y="2055813"/>
              <a:ext cx="4395788" cy="42005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1" name="Content Placeholder 10">
                <a:extLst>
                  <a:ext uri="{FF2B5EF4-FFF2-40B4-BE49-F238E27FC236}">
                    <a16:creationId xmlns:a16="http://schemas.microsoft.com/office/drawing/2014/main" id="{5647DCCD-0F99-43AE-AD0D-94A46F76EB6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54675" y="2055813"/>
                <a:ext cx="4395788" cy="420052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471867-D97A-4B77-BEC9-4E6AA4ABDB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9747" y="2116394"/>
            <a:ext cx="4232787" cy="406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60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17663"/>
            <a:ext cx="9404350" cy="4787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 </a:t>
            </a:r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515D0BC-953C-4EC7-B93F-3F7892FFAA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3706951"/>
              </p:ext>
            </p:extLst>
          </p:nvPr>
        </p:nvGraphicFramePr>
        <p:xfrm>
          <a:off x="1106129" y="1703439"/>
          <a:ext cx="8819536" cy="4702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751FAC5-29E2-4BDA-B49B-7CE09F625000}"/>
              </a:ext>
            </a:extLst>
          </p:cNvPr>
          <p:cNvSpPr txBox="1"/>
          <p:nvPr/>
        </p:nvSpPr>
        <p:spPr>
          <a:xfrm>
            <a:off x="951270" y="318444"/>
            <a:ext cx="83697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200" b="1" dirty="0"/>
              <a:t>Re-inserción Argentina en el mundo - Medidas</a:t>
            </a:r>
          </a:p>
        </p:txBody>
      </p:sp>
    </p:spTree>
    <p:extLst>
      <p:ext uri="{BB962C8B-B14F-4D97-AF65-F5344CB8AC3E}">
        <p14:creationId xmlns:p14="http://schemas.microsoft.com/office/powerpoint/2010/main" val="2012135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D696-A5BA-4410-9E84-A97B1DA10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67" y="246890"/>
            <a:ext cx="9404723" cy="869186"/>
          </a:xfrm>
        </p:spPr>
        <p:txBody>
          <a:bodyPr/>
          <a:lstStyle/>
          <a:p>
            <a:r>
              <a:rPr lang="es-ES" b="1" dirty="0"/>
              <a:t>Demanda Global </a:t>
            </a:r>
            <a:r>
              <a:rPr lang="en-GB" b="1" dirty="0"/>
              <a:t>- </a:t>
            </a:r>
            <a:r>
              <a:rPr lang="es-ES" b="1" dirty="0"/>
              <a:t>Petróleo y Gas </a:t>
            </a:r>
            <a:br>
              <a:rPr lang="es-ES" b="1" dirty="0"/>
            </a:br>
            <a:endParaRPr lang="en-GB" b="1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C8FD1C-FDA1-4C3D-BCEB-C3696F58D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965" y="1854838"/>
            <a:ext cx="4396339" cy="41957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A27970F-8A03-4CBA-A373-4C8F5C5E7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3428" y="1888764"/>
            <a:ext cx="4396341" cy="420024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1F301B9-78DD-484A-B798-54D91FF4A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964" y="1854837"/>
            <a:ext cx="4396339" cy="419576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DF88C5F-C7F4-4298-9447-3C6864797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3428" y="1888764"/>
            <a:ext cx="4396341" cy="41957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1C54221-00A4-440F-9CB5-BE88BC65C5AC}"/>
              </a:ext>
            </a:extLst>
          </p:cNvPr>
          <p:cNvSpPr txBox="1"/>
          <p:nvPr/>
        </p:nvSpPr>
        <p:spPr>
          <a:xfrm>
            <a:off x="1717908" y="1216752"/>
            <a:ext cx="2028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Crece 1% anual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BED0F0-6702-424F-9C4A-420AB9E3188D}"/>
              </a:ext>
            </a:extLst>
          </p:cNvPr>
          <p:cNvSpPr txBox="1"/>
          <p:nvPr/>
        </p:nvSpPr>
        <p:spPr>
          <a:xfrm>
            <a:off x="6404221" y="1250416"/>
            <a:ext cx="2114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Crece 2% anual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2C5463-50FF-4CDF-B6EB-FFB94BF602C4}"/>
              </a:ext>
            </a:extLst>
          </p:cNvPr>
          <p:cNvSpPr txBox="1"/>
          <p:nvPr/>
        </p:nvSpPr>
        <p:spPr>
          <a:xfrm>
            <a:off x="672524" y="6241778"/>
            <a:ext cx="940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Mayor demanda de petr</a:t>
            </a:r>
            <a:r>
              <a:rPr lang="es-AR" dirty="0"/>
              <a:t>ó</a:t>
            </a:r>
            <a:r>
              <a:rPr lang="en-GB" dirty="0"/>
              <a:t>leo en el mundo es el equivalente a 40 Argentinas</a:t>
            </a:r>
          </a:p>
        </p:txBody>
      </p:sp>
    </p:spTree>
    <p:extLst>
      <p:ext uri="{BB962C8B-B14F-4D97-AF65-F5344CB8AC3E}">
        <p14:creationId xmlns:p14="http://schemas.microsoft.com/office/powerpoint/2010/main" val="3303169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D696-A5BA-4410-9E84-A97B1DA10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Razones que explican una mayor demanda</a:t>
            </a:r>
            <a:br>
              <a:rPr lang="es-ES" b="1" dirty="0"/>
            </a:br>
            <a:endParaRPr lang="en-GB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0C5192-C3B1-4C8A-80AD-E3581D75AA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7109D26-6471-499C-ACA8-5698F523DF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575B1D-B68E-44F0-BDA9-C691F0AB2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311" y="2056091"/>
            <a:ext cx="4396339" cy="41957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85FB14-D2BD-4E05-AFB0-952D4418C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492" y="2056091"/>
            <a:ext cx="4396339" cy="419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44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D696-A5BA-4410-9E84-A97B1DA10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Demanda de países emergentes</a:t>
            </a:r>
            <a:br>
              <a:rPr lang="es-ES" b="1" dirty="0"/>
            </a:br>
            <a:r>
              <a:rPr lang="es-ES" b="1" dirty="0"/>
              <a:t>(No OECD</a:t>
            </a:r>
            <a:r>
              <a:rPr lang="en-GB" b="1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845D0-5010-4F27-B39E-7B6B56FB35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5314" y="2060575"/>
            <a:ext cx="5114338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500" dirty="0"/>
              <a:t>Petróleo especialmente de </a:t>
            </a:r>
          </a:p>
          <a:p>
            <a:endParaRPr lang="es-AR" sz="2500" dirty="0"/>
          </a:p>
          <a:p>
            <a:r>
              <a:rPr lang="es-AR" sz="2500" dirty="0"/>
              <a:t>China</a:t>
            </a:r>
          </a:p>
          <a:p>
            <a:endParaRPr lang="es-AR" sz="2500" dirty="0"/>
          </a:p>
          <a:p>
            <a:r>
              <a:rPr lang="es-AR" sz="2500" dirty="0"/>
              <a:t>India </a:t>
            </a:r>
          </a:p>
          <a:p>
            <a:pPr marL="0" indent="0">
              <a:buNone/>
            </a:pPr>
            <a:endParaRPr lang="es-AR" sz="2500" dirty="0"/>
          </a:p>
          <a:p>
            <a:pPr marL="0" indent="0">
              <a:buNone/>
            </a:pPr>
            <a:r>
              <a:rPr lang="es-AR" sz="2500" dirty="0"/>
              <a:t>36% del crecimiento corresponde a estos países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31B20C-51E6-4311-BE4B-460DB6A85F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8241C6-7678-4682-AA26-2B0C3853B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92" y="2056091"/>
            <a:ext cx="4396339" cy="21139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8FD373-8093-4A1A-9A11-4AF0E7D2F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489" y="4170052"/>
            <a:ext cx="4422757" cy="208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38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D696-A5BA-4410-9E84-A97B1DA10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Innovación tecnológica afectará la demanda</a:t>
            </a:r>
            <a:br>
              <a:rPr lang="es-ES" b="1" dirty="0"/>
            </a:br>
            <a:endParaRPr lang="en-GB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0C5192-C3B1-4C8A-80AD-E3581D75AA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0732" y="4372275"/>
            <a:ext cx="3704726" cy="2033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2500" dirty="0"/>
              <a:t>Para el 2040 el 30% de la generación de energía global va a provenir de energías renovables</a:t>
            </a:r>
            <a:endParaRPr lang="en-GB" sz="25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7109D26-6471-499C-ACA8-5698F523D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4476135"/>
            <a:ext cx="4396341" cy="1780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500" dirty="0"/>
              <a:t>Para el 2030 el 35% de los autos en el mundo serán eléctricos</a:t>
            </a:r>
            <a:endParaRPr lang="en-GB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2A444C-ABB2-4ACC-879E-6F8105AF6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93" y="2743200"/>
            <a:ext cx="4145810" cy="12136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F1BB3B-8840-4479-8E20-3B96BBDFE877}"/>
              </a:ext>
            </a:extLst>
          </p:cNvPr>
          <p:cNvSpPr txBox="1"/>
          <p:nvPr/>
        </p:nvSpPr>
        <p:spPr>
          <a:xfrm>
            <a:off x="1250730" y="2175387"/>
            <a:ext cx="3704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/>
              <a:t>ENERGIAS RENOVABLES</a:t>
            </a:r>
            <a:endParaRPr lang="en-GB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1E913D-F250-4284-A64C-B700AF31E2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732" y="2802194"/>
            <a:ext cx="3704726" cy="11546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43E2FE-064A-4727-8DF7-7A9FD32959EE}"/>
              </a:ext>
            </a:extLst>
          </p:cNvPr>
          <p:cNvSpPr txBox="1"/>
          <p:nvPr/>
        </p:nvSpPr>
        <p:spPr>
          <a:xfrm>
            <a:off x="5654493" y="2175387"/>
            <a:ext cx="424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/>
              <a:t>AUTOS ELÉCTRICOS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24465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D696-A5BA-4410-9E84-A97B1DA10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¿La producción de donde va a provenir</a:t>
            </a:r>
            <a:r>
              <a:rPr lang="en-GB" b="1" dirty="0"/>
              <a:t>?</a:t>
            </a:r>
            <a:br>
              <a:rPr lang="es-ES" b="1" dirty="0"/>
            </a:br>
            <a:endParaRPr lang="en-GB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5EBD41-8527-4BE1-A12C-AF3007524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0638" y="2060575"/>
            <a:ext cx="5473291" cy="4598322"/>
          </a:xfrm>
        </p:spPr>
        <p:txBody>
          <a:bodyPr>
            <a:noAutofit/>
          </a:bodyPr>
          <a:lstStyle/>
          <a:p>
            <a:r>
              <a:rPr lang="es-AR" sz="2500" dirty="0"/>
              <a:t>Fuentes históricas de producción están declinando</a:t>
            </a:r>
          </a:p>
          <a:p>
            <a:endParaRPr lang="es-AR" sz="2500" dirty="0"/>
          </a:p>
          <a:p>
            <a:r>
              <a:rPr lang="es-AR" sz="2500" dirty="0"/>
              <a:t>Off-shore y gas y petróleo no convencional</a:t>
            </a:r>
            <a:r>
              <a:rPr lang="en-GB" sz="2500" dirty="0"/>
              <a:t>: </a:t>
            </a:r>
            <a:r>
              <a:rPr lang="es-AR" sz="2500" dirty="0"/>
              <a:t>representan 54% producción total al 2035</a:t>
            </a:r>
          </a:p>
          <a:p>
            <a:endParaRPr lang="es-AR" sz="2500" dirty="0"/>
          </a:p>
          <a:p>
            <a:r>
              <a:rPr lang="es-AR" sz="2500" dirty="0"/>
              <a:t>Off-shore crecer 12%</a:t>
            </a:r>
          </a:p>
          <a:p>
            <a:r>
              <a:rPr lang="es-AR" sz="2500" dirty="0"/>
              <a:t>Shale crecer 20%</a:t>
            </a:r>
            <a:endParaRPr lang="en-GB" sz="25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5DECB1-DF9C-4D2E-A0CD-0C45DDA20D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78609" y="2056091"/>
            <a:ext cx="4396341" cy="420024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952B40-3F3D-44A5-B56F-57F32152F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5402" y="2056091"/>
            <a:ext cx="4422754" cy="21177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9E461F-3985-4978-9DE5-72EE4299F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8609" y="4173793"/>
            <a:ext cx="4422753" cy="20825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34A66F-FD94-4698-B93A-7F03C98AC788}"/>
              </a:ext>
            </a:extLst>
          </p:cNvPr>
          <p:cNvSpPr txBox="1"/>
          <p:nvPr/>
        </p:nvSpPr>
        <p:spPr>
          <a:xfrm>
            <a:off x="6705600" y="6535786"/>
            <a:ext cx="5635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http://www.inversionycomercio.org.ar/docs/pdf/DAY_1-Session_5-Oil_and_Gas_0.pdf</a:t>
            </a:r>
          </a:p>
        </p:txBody>
      </p:sp>
    </p:spTree>
    <p:extLst>
      <p:ext uri="{BB962C8B-B14F-4D97-AF65-F5344CB8AC3E}">
        <p14:creationId xmlns:p14="http://schemas.microsoft.com/office/powerpoint/2010/main" val="1400497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2918B-E96F-4CC3-8AEA-C6734814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/>
              <a:t>S</a:t>
            </a:r>
            <a:r>
              <a:rPr lang="en-GB" b="1" dirty="0"/>
              <a:t>EGUNDA PARTE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2A7C2-9E40-4F82-B7D1-F30FF0B97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endParaRPr lang="es-AR" sz="6000" b="1" dirty="0"/>
          </a:p>
          <a:p>
            <a:pPr marL="0" indent="0" algn="ctr">
              <a:buNone/>
            </a:pPr>
            <a:r>
              <a:rPr lang="es-AR" sz="6000" b="1" dirty="0"/>
              <a:t>Vaca Muerta</a:t>
            </a:r>
            <a:endParaRPr lang="en-GB" sz="6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4EE4E1-1009-4764-A1C3-92C788841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6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D696-A5BA-4410-9E84-A97B1DA10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Ubicación geográfica</a:t>
            </a:r>
            <a:endParaRPr lang="en-GB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7A28B6-80C6-46B6-B689-98DDF78D72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710877" y="2060575"/>
            <a:ext cx="3180659" cy="419576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9D974-26DA-4AA7-B2AF-B17293A456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500" dirty="0"/>
              <a:t>Situada en la cuenca neuquina 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Descubierta en 1927, pero en 2011 se confirma su potencial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Superficie de 36.000 km2, (dimensión de Suiza o los Países Bajos)</a:t>
            </a:r>
            <a:endParaRPr lang="en-GB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DAE177-7FAB-437F-B3CE-C09A75F94FE2}"/>
              </a:ext>
            </a:extLst>
          </p:cNvPr>
          <p:cNvSpPr txBox="1"/>
          <p:nvPr/>
        </p:nvSpPr>
        <p:spPr>
          <a:xfrm>
            <a:off x="5871714" y="6556075"/>
            <a:ext cx="6429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https://www.pwc.com.ar/es/publicaciones/vaca-muerta-invertir-en-energia-no-convencional.html</a:t>
            </a:r>
          </a:p>
        </p:txBody>
      </p:sp>
    </p:spTree>
    <p:extLst>
      <p:ext uri="{BB962C8B-B14F-4D97-AF65-F5344CB8AC3E}">
        <p14:creationId xmlns:p14="http://schemas.microsoft.com/office/powerpoint/2010/main" val="1331748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2918B-E96F-4CC3-8AEA-C6734814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¿</a:t>
            </a:r>
            <a:r>
              <a:rPr lang="es-ES" b="1" dirty="0"/>
              <a:t>Por que invertir en Vaca Muerta?</a:t>
            </a:r>
            <a:br>
              <a:rPr lang="es-ES" b="1" dirty="0"/>
            </a:b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2A7C2-9E40-4F82-B7D1-F30FF0B97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endParaRPr lang="en-GB" sz="6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4EE4E1-1009-4764-A1C3-92C788841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B31E22-1C6E-4E85-8499-4685D6728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312" y="2052918"/>
            <a:ext cx="8946541" cy="419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53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2918B-E96F-4CC3-8AEA-C6734814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ALTO POTENCIAL – DESARROLLO HIDROCARBUROS NO CONVENCIONALES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2A7C2-9E40-4F82-B7D1-F30FF0B97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3312" y="3166770"/>
            <a:ext cx="4396339" cy="20090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s-AR" sz="60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6DD21D-E5F1-4210-A09F-8504D1151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89981" y="2970790"/>
            <a:ext cx="4396341" cy="221225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4EE4E1-1009-4764-A1C3-92C788841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D099AA-EABD-4953-BA58-19035E0BE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344" y="2913470"/>
            <a:ext cx="4438273" cy="23532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F5CF19-11B5-4024-9464-21DFD348C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016" y="2901709"/>
            <a:ext cx="4438273" cy="23532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02CDD5-7584-41B2-92B9-EF39DD6123F3}"/>
              </a:ext>
            </a:extLst>
          </p:cNvPr>
          <p:cNvSpPr txBox="1"/>
          <p:nvPr/>
        </p:nvSpPr>
        <p:spPr>
          <a:xfrm>
            <a:off x="1103311" y="1853248"/>
            <a:ext cx="4396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2do PAIS DEL MUNDO CON RECURSOS TECNICAMENTE RECUPERABLES DE SHALE GAS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F93148-B80E-483D-833F-0E1DF7CE2645}"/>
              </a:ext>
            </a:extLst>
          </p:cNvPr>
          <p:cNvSpPr txBox="1"/>
          <p:nvPr/>
        </p:nvSpPr>
        <p:spPr>
          <a:xfrm>
            <a:off x="5669016" y="1824382"/>
            <a:ext cx="44382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4to PAIS DEL MUNDO CON RECURSOS TECNICAMENTE RECUPERABLES DE TIGHT PETROLEO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A202C0-B18D-442B-8BAD-E4314D67E0AA}"/>
              </a:ext>
            </a:extLst>
          </p:cNvPr>
          <p:cNvSpPr txBox="1"/>
          <p:nvPr/>
        </p:nvSpPr>
        <p:spPr>
          <a:xfrm>
            <a:off x="1124278" y="5403622"/>
            <a:ext cx="4396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ARGENTINA: 802 TRR</a:t>
            </a:r>
          </a:p>
          <a:p>
            <a:pPr algn="ctr"/>
            <a:r>
              <a:rPr lang="en-GB" dirty="0"/>
              <a:t>TRR: Technical Recoverable Resource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67DF35-2DC8-4445-9EB2-675B03E6F0CA}"/>
              </a:ext>
            </a:extLst>
          </p:cNvPr>
          <p:cNvSpPr txBox="1"/>
          <p:nvPr/>
        </p:nvSpPr>
        <p:spPr>
          <a:xfrm>
            <a:off x="5669016" y="5465496"/>
            <a:ext cx="4396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ARGENTINA: 27 BILLION BARRELS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B65749-A41B-4174-B8F1-CF6D5025B63B}"/>
              </a:ext>
            </a:extLst>
          </p:cNvPr>
          <p:cNvSpPr txBox="1"/>
          <p:nvPr/>
        </p:nvSpPr>
        <p:spPr>
          <a:xfrm>
            <a:off x="7175260" y="6611779"/>
            <a:ext cx="55899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https://www.wri.org/sites/default/files/wri14_report_shalegas_execsummary.pdf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6CA133-C1C0-4B1B-99BD-5B0E9FC6A5DD}"/>
              </a:ext>
            </a:extLst>
          </p:cNvPr>
          <p:cNvSpPr txBox="1"/>
          <p:nvPr/>
        </p:nvSpPr>
        <p:spPr>
          <a:xfrm>
            <a:off x="1082344" y="6127211"/>
            <a:ext cx="6092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Más del 40% de estos recursos se encuentran en la Cuenca Neuquina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0789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D696-A5BA-4410-9E84-A97B1DA10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848030"/>
          </a:xfrm>
        </p:spPr>
        <p:txBody>
          <a:bodyPr/>
          <a:lstStyle/>
          <a:p>
            <a:r>
              <a:rPr lang="es-ES" b="1" dirty="0"/>
              <a:t>Propiedades geológicas</a:t>
            </a:r>
            <a:br>
              <a:rPr lang="es-ES" sz="3200" dirty="0"/>
            </a:br>
            <a:endParaRPr lang="en-GB" sz="3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9D974-26DA-4AA7-B2AF-B17293A45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08908" y="1897158"/>
            <a:ext cx="7447935" cy="44160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500" dirty="0"/>
              <a:t>4 propiedades geológicas que distinguen a Vaca Muerta como una formación de shale única en el mundo: </a:t>
            </a:r>
          </a:p>
          <a:p>
            <a:pPr marL="457200" indent="-457200">
              <a:buAutoNum type="arabicParenR"/>
            </a:pPr>
            <a:endParaRPr lang="es-ES" sz="2500" dirty="0"/>
          </a:p>
          <a:p>
            <a:pPr marL="457200" indent="-457200">
              <a:buAutoNum type="arabicParenR"/>
            </a:pPr>
            <a:r>
              <a:rPr lang="es-ES" sz="2500" dirty="0"/>
              <a:t>Importante cantidad de Carbón Orgánico Total (TOC),</a:t>
            </a:r>
          </a:p>
          <a:p>
            <a:pPr marL="457200" indent="-457200">
              <a:buAutoNum type="arabicParenR"/>
            </a:pPr>
            <a:r>
              <a:rPr lang="es-ES" sz="2500" dirty="0"/>
              <a:t>alta presión, </a:t>
            </a:r>
          </a:p>
          <a:p>
            <a:pPr marL="457200" indent="-457200">
              <a:buAutoNum type="arabicParenR"/>
            </a:pPr>
            <a:r>
              <a:rPr lang="es-ES" sz="2500" dirty="0"/>
              <a:t>buena permeabilidad y </a:t>
            </a:r>
          </a:p>
          <a:p>
            <a:pPr marL="457200" indent="-457200">
              <a:buAutoNum type="arabicParenR"/>
            </a:pPr>
            <a:r>
              <a:rPr lang="es-ES" sz="2500" dirty="0"/>
              <a:t>gran espesor</a:t>
            </a:r>
            <a:endParaRPr lang="en-GB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6FCAA00-72F5-41F4-8CE6-11E0862C551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92821" y="1897158"/>
            <a:ext cx="2896690" cy="33951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D463F4-0224-4AFB-9789-C3EF53493300}"/>
              </a:ext>
            </a:extLst>
          </p:cNvPr>
          <p:cNvSpPr txBox="1"/>
          <p:nvPr/>
        </p:nvSpPr>
        <p:spPr>
          <a:xfrm>
            <a:off x="7776308" y="6405282"/>
            <a:ext cx="54395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https://www.ypf.com/energiaypf/paginas/vaca-muerta.html</a:t>
            </a:r>
          </a:p>
        </p:txBody>
      </p:sp>
    </p:spTree>
    <p:extLst>
      <p:ext uri="{BB962C8B-B14F-4D97-AF65-F5344CB8AC3E}">
        <p14:creationId xmlns:p14="http://schemas.microsoft.com/office/powerpoint/2010/main" val="2100045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D696-A5BA-4410-9E84-A97B1DA10E4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8800" y="303741"/>
            <a:ext cx="9404350" cy="1847850"/>
          </a:xfrm>
        </p:spPr>
        <p:txBody>
          <a:bodyPr/>
          <a:lstStyle/>
          <a:p>
            <a:r>
              <a:rPr lang="es-ES" sz="3200" b="1" dirty="0"/>
              <a:t>Otras ventajas</a:t>
            </a:r>
            <a:br>
              <a:rPr lang="es-ES" sz="3200" dirty="0"/>
            </a:br>
            <a:endParaRPr lang="en-GB" sz="3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9BA545E-3E29-41FA-80C6-26410B7347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6536974"/>
              </p:ext>
            </p:extLst>
          </p:nvPr>
        </p:nvGraphicFramePr>
        <p:xfrm>
          <a:off x="1046741" y="1227666"/>
          <a:ext cx="869405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045AC2D-F141-444F-8314-0FABF04F0388}"/>
              </a:ext>
            </a:extLst>
          </p:cNvPr>
          <p:cNvSpPr txBox="1"/>
          <p:nvPr/>
        </p:nvSpPr>
        <p:spPr>
          <a:xfrm>
            <a:off x="8143630" y="6523222"/>
            <a:ext cx="40483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https://www.ypf.com/energiaypf/paginas/vaca-muerta.html</a:t>
            </a:r>
          </a:p>
        </p:txBody>
      </p:sp>
    </p:spTree>
    <p:extLst>
      <p:ext uri="{BB962C8B-B14F-4D97-AF65-F5344CB8AC3E}">
        <p14:creationId xmlns:p14="http://schemas.microsoft.com/office/powerpoint/2010/main" val="2112041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31 Proyectos Clave </a:t>
            </a:r>
            <a:br>
              <a:rPr lang="es-ES" b="1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s-ES" dirty="0"/>
              <a:t>Porque hay oportunidades:</a:t>
            </a:r>
          </a:p>
          <a:p>
            <a:pPr fontAlgn="base">
              <a:buAutoNum type="arabicParenR"/>
            </a:pPr>
            <a:r>
              <a:rPr lang="es-ES" dirty="0"/>
              <a:t>áreas que no fueron adjudicadas</a:t>
            </a:r>
          </a:p>
          <a:p>
            <a:pPr fontAlgn="base">
              <a:buAutoNum type="arabicParenR"/>
            </a:pPr>
            <a:r>
              <a:rPr lang="es-ES" dirty="0"/>
              <a:t> posibilidades de asociación con otras compañías. </a:t>
            </a:r>
          </a:p>
          <a:p>
            <a:pPr marL="0" indent="0" fontAlgn="base">
              <a:buNone/>
            </a:pPr>
            <a:endParaRPr lang="es-ES" dirty="0"/>
          </a:p>
          <a:p>
            <a:pPr marL="0" indent="0" fontAlgn="base">
              <a:buNone/>
            </a:pPr>
            <a:r>
              <a:rPr lang="es-ES" dirty="0"/>
              <a:t>Se pasó de la etapa de exploración a la de desarrollo</a:t>
            </a:r>
          </a:p>
          <a:p>
            <a:pPr marL="0" indent="0" fontAlgn="base">
              <a:buNone/>
            </a:pPr>
            <a:endParaRPr lang="es-ES" dirty="0"/>
          </a:p>
          <a:p>
            <a:pPr marL="0" indent="0" fontAlgn="base">
              <a:buNone/>
            </a:pPr>
            <a:r>
              <a:rPr lang="es-ES" dirty="0"/>
              <a:t>Más tarde se podrá entrar, por supuesto, pero a un costo mayor.</a:t>
            </a:r>
          </a:p>
          <a:p>
            <a:pPr marL="0" indent="0" algn="just">
              <a:buNone/>
            </a:pPr>
            <a:endParaRPr lang="en-GB" sz="10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10" name="Content Placeholder 9" descr="A close up of a map&#10;&#10;Description automatically generated">
            <a:extLst>
              <a:ext uri="{FF2B5EF4-FFF2-40B4-BE49-F238E27FC236}">
                <a16:creationId xmlns:a16="http://schemas.microsoft.com/office/drawing/2014/main" id="{B0673C90-2A7D-4233-B611-26BA36CC7E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96" y="1474248"/>
            <a:ext cx="8947151" cy="478209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A6E76-99BB-46B4-827D-8A25F9F5C2E8}"/>
              </a:ext>
            </a:extLst>
          </p:cNvPr>
          <p:cNvSpPr txBox="1"/>
          <p:nvPr/>
        </p:nvSpPr>
        <p:spPr>
          <a:xfrm>
            <a:off x="960408" y="6602083"/>
            <a:ext cx="5722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https://www.argentina.gob.ar/vaca-muerta/mas-indicadores-del-proyecto</a:t>
            </a:r>
          </a:p>
        </p:txBody>
      </p:sp>
    </p:spTree>
    <p:extLst>
      <p:ext uri="{BB962C8B-B14F-4D97-AF65-F5344CB8AC3E}">
        <p14:creationId xmlns:p14="http://schemas.microsoft.com/office/powerpoint/2010/main" val="2492589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Pozos de Extracción e Inversiones Asociadas </a:t>
            </a:r>
            <a:br>
              <a:rPr lang="es-ES" b="1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s-ES" dirty="0"/>
              <a:t>Porque hay oportunidades:</a:t>
            </a:r>
          </a:p>
          <a:p>
            <a:pPr fontAlgn="base">
              <a:buAutoNum type="arabicParenR"/>
            </a:pPr>
            <a:r>
              <a:rPr lang="es-ES" dirty="0"/>
              <a:t>áreas que no fueron adjudicadas</a:t>
            </a:r>
          </a:p>
          <a:p>
            <a:pPr fontAlgn="base">
              <a:buAutoNum type="arabicParenR"/>
            </a:pPr>
            <a:r>
              <a:rPr lang="es-ES" dirty="0"/>
              <a:t> posibilidades de asociación con otras compañías. </a:t>
            </a:r>
          </a:p>
          <a:p>
            <a:pPr marL="0" indent="0" fontAlgn="base">
              <a:buNone/>
            </a:pPr>
            <a:endParaRPr lang="es-ES" dirty="0"/>
          </a:p>
          <a:p>
            <a:pPr marL="0" indent="0" fontAlgn="base">
              <a:buNone/>
            </a:pPr>
            <a:r>
              <a:rPr lang="es-ES" dirty="0"/>
              <a:t>Se pasó de la etapa de exploración a la de desarrollo</a:t>
            </a:r>
          </a:p>
          <a:p>
            <a:pPr marL="0" indent="0" fontAlgn="base">
              <a:buNone/>
            </a:pPr>
            <a:endParaRPr lang="es-ES" dirty="0"/>
          </a:p>
          <a:p>
            <a:pPr marL="0" indent="0" fontAlgn="base">
              <a:buNone/>
            </a:pPr>
            <a:r>
              <a:rPr lang="es-ES" dirty="0"/>
              <a:t>Más tarde se podrá entrar, por supuesto, pero a un costo mayor.</a:t>
            </a:r>
          </a:p>
          <a:p>
            <a:pPr marL="0" indent="0" algn="just">
              <a:buNone/>
            </a:pPr>
            <a:endParaRPr lang="en-GB" sz="10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3A0B236D-3F35-4BA1-BBF2-C89ACF17B0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94" y="2060575"/>
            <a:ext cx="10343894" cy="4344707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E49A742-BF08-4E6C-A4BF-514D44AE3717}"/>
              </a:ext>
            </a:extLst>
          </p:cNvPr>
          <p:cNvSpPr txBox="1"/>
          <p:nvPr/>
        </p:nvSpPr>
        <p:spPr>
          <a:xfrm>
            <a:off x="891396" y="6473333"/>
            <a:ext cx="10343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hlinkClick r:id="rId4"/>
              </a:rPr>
              <a:t>https://www.argentina.gob.ar/vaca-muerta/mas-indicadores-del-proyecto</a:t>
            </a:r>
            <a:r>
              <a:rPr lang="en-GB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4216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Principales compañías que invierten en Vaca Muerta</a:t>
            </a:r>
            <a:br>
              <a:rPr lang="es-ES" b="1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3ADCC7-AE58-45C7-8D72-DD697F0EC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795" y="2052918"/>
            <a:ext cx="6897689" cy="4195481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B1F4B5-0E9C-4F49-A18C-B6065A6AB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795" y="2052918"/>
            <a:ext cx="6897689" cy="455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08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Número 1 – Pionera y líder</a:t>
            </a:r>
            <a:br>
              <a:rPr lang="es-ES" b="1" dirty="0"/>
            </a:br>
            <a:br>
              <a:rPr lang="en-GB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6ADB49-7D2D-4FCC-A2E0-1C00196549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842" y="1732771"/>
            <a:ext cx="5808452" cy="49153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500" dirty="0"/>
              <a:t>Operadora con más inversiones y desarrollos (42% de la superficie) 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Mayor productor de hidrocarburos no convencionales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Asociada con:  Petronas (Malasia), Chevron (Estados Unidos), Dow (Estados Unidos) y Statoil (Noruega)</a:t>
            </a:r>
            <a:endParaRPr lang="en-GB" sz="25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177453A-2F8C-49EE-A8F4-C5E08D1B4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67943" y="2444151"/>
            <a:ext cx="4214126" cy="3357861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B3A088-4F87-4D61-812A-5F2958A73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038" y="2064170"/>
            <a:ext cx="4396340" cy="4117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DF53E9-BFB2-4063-918F-3110648A0FE1}"/>
              </a:ext>
            </a:extLst>
          </p:cNvPr>
          <p:cNvSpPr txBox="1"/>
          <p:nvPr/>
        </p:nvSpPr>
        <p:spPr>
          <a:xfrm>
            <a:off x="6767038" y="6514190"/>
            <a:ext cx="64813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https://www.rionegro.com.ar/quienes-son-los-duenos-de-vaca-muerta-XJ5319473/</a:t>
            </a:r>
          </a:p>
        </p:txBody>
      </p:sp>
    </p:spTree>
    <p:extLst>
      <p:ext uri="{BB962C8B-B14F-4D97-AF65-F5344CB8AC3E}">
        <p14:creationId xmlns:p14="http://schemas.microsoft.com/office/powerpoint/2010/main" val="806412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Número 2 – Gas y Petróleo del Neuquén S.A. </a:t>
            </a:r>
            <a:r>
              <a:rPr lang="en-GB" b="1" dirty="0"/>
              <a:t>- </a:t>
            </a:r>
            <a:r>
              <a:rPr lang="es-ES" b="1" dirty="0"/>
              <a:t>Local y Estratégica</a:t>
            </a:r>
            <a:br>
              <a:rPr lang="es-ES" b="1" dirty="0"/>
            </a:br>
            <a:br>
              <a:rPr lang="en-GB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6ADB49-7D2D-4FCC-A2E0-1C00196549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6111" y="2219632"/>
            <a:ext cx="4853541" cy="40367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500" dirty="0"/>
              <a:t>Sociedad Anónima de capital del Estado provincial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Mantiene reservadas 104 áreas hidrocarburíferas, de las cuales 38 se encuentran en actividad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Posee el 12.3% de la extensión</a:t>
            </a:r>
            <a:endParaRPr lang="en-GB" sz="25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177453A-2F8C-49EE-A8F4-C5E08D1B4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2219632"/>
            <a:ext cx="4396341" cy="403670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375E77-58B8-41E6-9D10-185D7EAEB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3" y="2219633"/>
            <a:ext cx="4422754" cy="40367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B9BA5D-9FA8-4A49-9640-E62225326B76}"/>
              </a:ext>
            </a:extLst>
          </p:cNvPr>
          <p:cNvSpPr txBox="1"/>
          <p:nvPr/>
        </p:nvSpPr>
        <p:spPr>
          <a:xfrm>
            <a:off x="6550325" y="6607834"/>
            <a:ext cx="53656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https://www.rionegro.com.ar/quienes-son-los-duenos-de-vaca-muerta-XJ5319473/</a:t>
            </a:r>
          </a:p>
        </p:txBody>
      </p:sp>
    </p:spTree>
    <p:extLst>
      <p:ext uri="{BB962C8B-B14F-4D97-AF65-F5344CB8AC3E}">
        <p14:creationId xmlns:p14="http://schemas.microsoft.com/office/powerpoint/2010/main" val="990227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2438"/>
            <a:ext cx="5316794" cy="1400175"/>
          </a:xfrm>
        </p:spPr>
        <p:txBody>
          <a:bodyPr/>
          <a:lstStyle/>
          <a:p>
            <a:br>
              <a:rPr lang="es-ES" b="1" dirty="0"/>
            </a:br>
            <a:br>
              <a:rPr lang="en-GB" dirty="0"/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FE2463-0989-4260-B3AF-4DE041BE0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30" y="265472"/>
            <a:ext cx="4849856" cy="6375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EBEE63-A9D7-4BF1-8315-3DCF357EB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631" y="3326160"/>
            <a:ext cx="7153275" cy="3314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75867D-E082-4802-8AA6-56516CA8F740}"/>
              </a:ext>
            </a:extLst>
          </p:cNvPr>
          <p:cNvSpPr txBox="1"/>
          <p:nvPr/>
        </p:nvSpPr>
        <p:spPr>
          <a:xfrm>
            <a:off x="5412924" y="1584596"/>
            <a:ext cx="62090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/>
              <a:t>GyP tiene otorgadas 9 concesiones de explotación No Convencional de hidrocarburos sobre las cuales se desarrollan 6 proyectos pilotos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106309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B8A854E-4938-4966-B89A-3CF2D8E98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801883"/>
              </p:ext>
            </p:extLst>
          </p:nvPr>
        </p:nvGraphicFramePr>
        <p:xfrm>
          <a:off x="586596" y="1170038"/>
          <a:ext cx="10691003" cy="5120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55815">
                  <a:extLst>
                    <a:ext uri="{9D8B030D-6E8A-4147-A177-3AD203B41FA5}">
                      <a16:colId xmlns:a16="http://schemas.microsoft.com/office/drawing/2014/main" val="3397289575"/>
                    </a:ext>
                  </a:extLst>
                </a:gridCol>
                <a:gridCol w="1598758">
                  <a:extLst>
                    <a:ext uri="{9D8B030D-6E8A-4147-A177-3AD203B41FA5}">
                      <a16:colId xmlns:a16="http://schemas.microsoft.com/office/drawing/2014/main" val="4158865952"/>
                    </a:ext>
                  </a:extLst>
                </a:gridCol>
                <a:gridCol w="1527286">
                  <a:extLst>
                    <a:ext uri="{9D8B030D-6E8A-4147-A177-3AD203B41FA5}">
                      <a16:colId xmlns:a16="http://schemas.microsoft.com/office/drawing/2014/main" val="790520031"/>
                    </a:ext>
                  </a:extLst>
                </a:gridCol>
                <a:gridCol w="1527286">
                  <a:extLst>
                    <a:ext uri="{9D8B030D-6E8A-4147-A177-3AD203B41FA5}">
                      <a16:colId xmlns:a16="http://schemas.microsoft.com/office/drawing/2014/main" val="10789828"/>
                    </a:ext>
                  </a:extLst>
                </a:gridCol>
                <a:gridCol w="1527286">
                  <a:extLst>
                    <a:ext uri="{9D8B030D-6E8A-4147-A177-3AD203B41FA5}">
                      <a16:colId xmlns:a16="http://schemas.microsoft.com/office/drawing/2014/main" val="3052436622"/>
                    </a:ext>
                  </a:extLst>
                </a:gridCol>
                <a:gridCol w="1527286">
                  <a:extLst>
                    <a:ext uri="{9D8B030D-6E8A-4147-A177-3AD203B41FA5}">
                      <a16:colId xmlns:a16="http://schemas.microsoft.com/office/drawing/2014/main" val="3181240791"/>
                    </a:ext>
                  </a:extLst>
                </a:gridCol>
                <a:gridCol w="1527286">
                  <a:extLst>
                    <a:ext uri="{9D8B030D-6E8A-4147-A177-3AD203B41FA5}">
                      <a16:colId xmlns:a16="http://schemas.microsoft.com/office/drawing/2014/main" val="4143284496"/>
                    </a:ext>
                  </a:extLst>
                </a:gridCol>
              </a:tblGrid>
              <a:tr h="858896">
                <a:tc>
                  <a:txBody>
                    <a:bodyPr/>
                    <a:lstStyle/>
                    <a:p>
                      <a:r>
                        <a:rPr lang="en-GB" dirty="0"/>
                        <a:t>Pluspetrol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Wintershall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Exxon Mobil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Pan American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Tecpetrol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927248"/>
                  </a:ext>
                </a:extLst>
              </a:tr>
              <a:tr h="4057363">
                <a:tc>
                  <a:txBody>
                    <a:bodyPr/>
                    <a:lstStyle/>
                    <a:p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7,6% de la superficie de la formación no convencional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Tiene bloques con una porción por el 7,5% de la extensión</a:t>
                      </a:r>
                    </a:p>
                    <a:p>
                      <a:endParaRPr lang="es-E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Asociada con GyP</a:t>
                      </a:r>
                    </a:p>
                    <a:p>
                      <a:endParaRPr lang="es-E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Petrolera del grupo alemán BASF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Ocupa el 6,2% de la superficie de Vaca Muerta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Participación del 3,3%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2,2% de la extensión de la formación no convencional.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Operan 6 bloques y son socios en el desarrollo de otros 2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1,3% de la superficie</a:t>
                      </a:r>
                    </a:p>
                    <a:p>
                      <a:endParaRPr lang="es-E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</a:t>
                      </a:r>
                      <a:r>
                        <a:rPr lang="es-A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ó</a:t>
                      </a:r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importantes obras de infraestructura en sus bloques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 de la superficie total</a:t>
                      </a:r>
                    </a:p>
                    <a:p>
                      <a:endParaRPr lang="es-E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Fortín de Piedra es el principal proyecto de shale gas que ya produce el 10% que se extrae en la provincia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7391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EA93831-373D-4982-A415-AD069A99E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102" y="0"/>
            <a:ext cx="1506747" cy="11700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54B2EC-2DC8-4B4A-ADE4-C7FC2813F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486" y="-1"/>
            <a:ext cx="1440612" cy="1170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289DF-43DB-4353-AE5E-71553D9E6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4844" y="0"/>
            <a:ext cx="1552755" cy="11700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200F01-6815-4450-A7E7-098E376548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630" y="0"/>
            <a:ext cx="1623472" cy="11700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BD1270-4752-45A8-815A-53C8935368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596" y="-1"/>
            <a:ext cx="1459034" cy="11700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B790B0-EF1A-4B48-AA17-F180B67F43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4212" y="0"/>
            <a:ext cx="1613273" cy="11700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DFDB51-1A83-4C0B-9AAB-6AFC0491BC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8096" y="0"/>
            <a:ext cx="1506747" cy="117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38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54868" y="1853248"/>
            <a:ext cx="8947150" cy="4195762"/>
          </a:xfrm>
        </p:spPr>
        <p:txBody>
          <a:bodyPr/>
          <a:lstStyle/>
          <a:p>
            <a:pPr marL="0" indent="0" algn="ctr">
              <a:buNone/>
            </a:pPr>
            <a:r>
              <a:rPr lang="es-ES" sz="4200" b="1" dirty="0"/>
              <a:t>Medidas del Gobierno para impulsar la industria petrolera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339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Modificación regimen concesión transporte Hidrocarburos 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088" y="2060575"/>
            <a:ext cx="4970564" cy="43447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AR" sz="2500" dirty="0"/>
          </a:p>
          <a:p>
            <a:pPr marL="0" indent="0">
              <a:buNone/>
            </a:pPr>
            <a:r>
              <a:rPr lang="es-AR" sz="2500" dirty="0"/>
              <a:t>Objetivo: que más empresas puedan ser concesionarias de transporte de hidrocarburos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Decreto No 115/2019 modificó el marco regulatorio de las concesiones del Decreto No 44/1991</a:t>
            </a:r>
            <a:endParaRPr lang="en-GB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7317C-38F9-447A-A9CB-1516C8650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5237794" cy="4499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Plazo de concesión: 35 años Prórroga: 10</a:t>
            </a:r>
          </a:p>
          <a:p>
            <a:pPr marL="0" indent="0">
              <a:buNone/>
            </a:pPr>
            <a:endParaRPr lang="es-ES" sz="2500" b="1" dirty="0"/>
          </a:p>
          <a:p>
            <a:pPr marL="0" indent="0">
              <a:buNone/>
            </a:pPr>
            <a:r>
              <a:rPr lang="es-ES" sz="2500" dirty="0"/>
              <a:t>Se simplifican los procesos para que nuevos actores puedan invertir en infraestructura y mejorar la capacidad de transporte para el desarrollo de Vaca Muerta</a:t>
            </a:r>
            <a:endParaRPr lang="en-GB" sz="2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3AB2FB-EDAA-4122-8760-503B3661EA5E}"/>
              </a:ext>
            </a:extLst>
          </p:cNvPr>
          <p:cNvSpPr txBox="1"/>
          <p:nvPr/>
        </p:nvSpPr>
        <p:spPr>
          <a:xfrm>
            <a:off x="6611815" y="6540445"/>
            <a:ext cx="5843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http://servicios.infoleg.gob.ar/infolegInternet/anexos/315000-319999/319682/norma.htm</a:t>
            </a:r>
          </a:p>
        </p:txBody>
      </p:sp>
    </p:spTree>
    <p:extLst>
      <p:ext uri="{BB962C8B-B14F-4D97-AF65-F5344CB8AC3E}">
        <p14:creationId xmlns:p14="http://schemas.microsoft.com/office/powerpoint/2010/main" val="3713487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Modificación regimen concesión transporte Hidrocarburos 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088" y="2060575"/>
            <a:ext cx="4970564" cy="44955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700" i="1" dirty="0"/>
              <a:t>“necesario contar con mayor infraestructura de evacuación, transporte y almacenaje de los hidrocarburos”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7317C-38F9-447A-A9CB-1516C8650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2" y="2056092"/>
            <a:ext cx="5623107" cy="44999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sz="2700" dirty="0"/>
              <a:t>Tarifas</a:t>
            </a:r>
            <a:r>
              <a:rPr lang="en-GB" sz="2700" dirty="0"/>
              <a:t>: se </a:t>
            </a:r>
            <a:r>
              <a:rPr lang="es-ES" sz="2700" dirty="0"/>
              <a:t>ajustarán cada 5 años</a:t>
            </a:r>
          </a:p>
          <a:p>
            <a:pPr marL="0" indent="0">
              <a:buNone/>
            </a:pPr>
            <a:endParaRPr lang="es-ES" sz="2700" dirty="0"/>
          </a:p>
          <a:p>
            <a:pPr marL="0" indent="0">
              <a:buNone/>
            </a:pPr>
            <a:r>
              <a:rPr lang="es-ES" sz="2700" dirty="0"/>
              <a:t>Antes si hay variaciones significativas en los indicadores de base para los cálculos tarifarios</a:t>
            </a:r>
          </a:p>
          <a:p>
            <a:pPr marL="0" indent="0">
              <a:buNone/>
            </a:pPr>
            <a:endParaRPr lang="es-ES" sz="2700" dirty="0"/>
          </a:p>
          <a:p>
            <a:pPr marL="0" indent="0">
              <a:buNone/>
            </a:pPr>
            <a:r>
              <a:rPr lang="es-ES" sz="2700" dirty="0"/>
              <a:t>Para el financiamiento y amortización de nuevas inversiones, se podrá contemplar un período mayor para la vigencia del cálculo tarifario</a:t>
            </a:r>
            <a:br>
              <a:rPr lang="es-ES" sz="2800" dirty="0"/>
            </a:br>
            <a:endParaRPr lang="en-GB" sz="2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3AB2FB-EDAA-4122-8760-503B3661EA5E}"/>
              </a:ext>
            </a:extLst>
          </p:cNvPr>
          <p:cNvSpPr txBox="1"/>
          <p:nvPr/>
        </p:nvSpPr>
        <p:spPr>
          <a:xfrm>
            <a:off x="6611815" y="6540445"/>
            <a:ext cx="5843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http://servicios.infoleg.gob.ar/infolegInternet/anexos/315000-319999/319682/norma.htm</a:t>
            </a:r>
          </a:p>
        </p:txBody>
      </p:sp>
    </p:spTree>
    <p:extLst>
      <p:ext uri="{BB962C8B-B14F-4D97-AF65-F5344CB8AC3E}">
        <p14:creationId xmlns:p14="http://schemas.microsoft.com/office/powerpoint/2010/main" val="2167125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Nuevo Plan Gas </a:t>
            </a:r>
            <a:r>
              <a:rPr lang="en-GB" b="1" dirty="0"/>
              <a:t>– Res. 46 y 419/17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0846" y="2060575"/>
            <a:ext cx="4918806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500" dirty="0"/>
              <a:t>Incentiva las inversiones de producción de gas natural no convencionales en la cuenca neuquina, garantizando un precio mínimo para el consumo en mercado local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Se equipara el costo de gas de Vaca Muerta al costo de importación de gas licuado</a:t>
            </a:r>
            <a:endParaRPr lang="en-GB" sz="25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DF78555-F58A-4867-B1D1-C633AF0E5BD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29566031"/>
              </p:ext>
            </p:extLst>
          </p:nvPr>
        </p:nvGraphicFramePr>
        <p:xfrm>
          <a:off x="5925155" y="2448361"/>
          <a:ext cx="4395788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7894">
                  <a:extLst>
                    <a:ext uri="{9D8B030D-6E8A-4147-A177-3AD203B41FA5}">
                      <a16:colId xmlns:a16="http://schemas.microsoft.com/office/drawing/2014/main" val="2104401538"/>
                    </a:ext>
                  </a:extLst>
                </a:gridCol>
                <a:gridCol w="2197894">
                  <a:extLst>
                    <a:ext uri="{9D8B030D-6E8A-4147-A177-3AD203B41FA5}">
                      <a16:colId xmlns:a16="http://schemas.microsoft.com/office/drawing/2014/main" val="272837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PRECIO DOLAR/ MMBTU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AÑO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464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82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24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0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6.50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2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19313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5BBED4-F3DA-4FB3-976B-22468D10CC66}"/>
              </a:ext>
            </a:extLst>
          </p:cNvPr>
          <p:cNvSpPr txBox="1"/>
          <p:nvPr/>
        </p:nvSpPr>
        <p:spPr>
          <a:xfrm>
            <a:off x="7175362" y="1966138"/>
            <a:ext cx="21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PRECIO ESTÍMULO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854425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Nuevo Plan Gas </a:t>
            </a:r>
            <a:r>
              <a:rPr lang="en-GB" b="1" dirty="0"/>
              <a:t>– Res. 46 y 419/17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6084" y="1738522"/>
            <a:ext cx="4918806" cy="4195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500" dirty="0"/>
              <a:t>Lo que efectivamente se paga vía subsidio es la diferencia entre el estímulo y el precio promedio del mercado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Ejemplo: si valor de mercado – mix de producción local + importación – es USS 4 / MMBTU el subsidio sería de USS 3 / MMBTU</a:t>
            </a:r>
          </a:p>
          <a:p>
            <a:pPr marL="0" indent="0">
              <a:buNone/>
            </a:pPr>
            <a:endParaRPr lang="es-ES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DC920-0103-47F2-87EE-E8BDFB738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1738522"/>
            <a:ext cx="4918806" cy="42002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500" dirty="0"/>
              <a:t>Gobierno  </a:t>
            </a:r>
          </a:p>
          <a:p>
            <a:pPr marL="0" indent="0">
              <a:buNone/>
            </a:pPr>
            <a:r>
              <a:rPr lang="es-ES" sz="2500" dirty="0"/>
              <a:t>1) limitó alcance a los 8 proyectos incorporados al Plan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2) Impuso límite a los volúmenes de producción estimados inicialmente por las petroleras y no al total de la producción</a:t>
            </a:r>
          </a:p>
          <a:p>
            <a:pPr marL="0" indent="0">
              <a:buNone/>
            </a:pPr>
            <a:endParaRPr lang="en-GB" sz="2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0B5B8F-05CC-45D3-8336-4BD6C788699E}"/>
              </a:ext>
            </a:extLst>
          </p:cNvPr>
          <p:cNvSpPr txBox="1"/>
          <p:nvPr/>
        </p:nvSpPr>
        <p:spPr>
          <a:xfrm>
            <a:off x="1232296" y="6166755"/>
            <a:ext cx="884495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500" b="1" dirty="0"/>
              <a:t>Trasfondo</a:t>
            </a:r>
            <a:r>
              <a:rPr lang="en-GB" sz="2500" b="1" dirty="0"/>
              <a:t>:</a:t>
            </a:r>
            <a:r>
              <a:rPr lang="es-AR" sz="2500" b="1" dirty="0"/>
              <a:t> compromiso de recorte del déficit con FMI</a:t>
            </a:r>
            <a:endParaRPr lang="en-GB" sz="2500" b="1" dirty="0"/>
          </a:p>
        </p:txBody>
      </p:sp>
    </p:spTree>
    <p:extLst>
      <p:ext uri="{BB962C8B-B14F-4D97-AF65-F5344CB8AC3E}">
        <p14:creationId xmlns:p14="http://schemas.microsoft.com/office/powerpoint/2010/main" val="7925762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Nuevo Plan Gas </a:t>
            </a:r>
            <a:r>
              <a:rPr lang="en-GB" b="1" dirty="0"/>
              <a:t>– Res. 46 y 419/17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6084" y="1640756"/>
            <a:ext cx="4918806" cy="45875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500" dirty="0"/>
              <a:t>				La más afectada					</a:t>
            </a:r>
          </a:p>
          <a:p>
            <a:pPr marL="0" indent="0">
              <a:buNone/>
            </a:pPr>
            <a:r>
              <a:rPr lang="es-ES" sz="2500" dirty="0"/>
              <a:t>				Inversión en Fortín de Piedra de 2,300 millones (1,800 ya ejecutados)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Produce 17.5 millones de M3 / día de gas (equivalente al 12% del consumo total del país)</a:t>
            </a:r>
          </a:p>
          <a:p>
            <a:pPr marL="0" indent="0">
              <a:buNone/>
            </a:pPr>
            <a:endParaRPr lang="en-GB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DC920-0103-47F2-87EE-E8BDFB738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1640756"/>
            <a:ext cx="4396341" cy="4298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500" dirty="0"/>
              <a:t>Solo recibe estimulo por 8,5 millones de M3/ día de gas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Pierde el 50% de lo que proyectaba cobrar </a:t>
            </a:r>
          </a:p>
          <a:p>
            <a:pPr marL="0" indent="0">
              <a:buNone/>
            </a:pPr>
            <a:endParaRPr lang="en-GB" sz="2500" dirty="0"/>
          </a:p>
          <a:p>
            <a:pPr marL="0" indent="0">
              <a:buNone/>
            </a:pPr>
            <a:r>
              <a:rPr lang="en-GB" sz="2500" dirty="0"/>
              <a:t>2018: perjuicio de USS 150 millones</a:t>
            </a:r>
            <a:r>
              <a:rPr lang="en-GB" dirty="0"/>
              <a:t>		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C0AAB1-AC93-4641-8650-1A0412961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11" y="1640756"/>
            <a:ext cx="1554615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133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Acuerdo por Competitividad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s-ES" sz="2500" dirty="0"/>
              <a:t>Acuerdo de Nación con </a:t>
            </a:r>
          </a:p>
          <a:p>
            <a:pPr marL="457200" indent="-457200" fontAlgn="base">
              <a:buAutoNum type="arabicParenR"/>
            </a:pPr>
            <a:r>
              <a:rPr lang="es-ES" sz="2500" dirty="0"/>
              <a:t>el Gobierno Provincial de Neuquén, </a:t>
            </a:r>
          </a:p>
          <a:p>
            <a:pPr marL="457200" indent="-457200" fontAlgn="base">
              <a:buAutoNum type="arabicParenR"/>
            </a:pPr>
            <a:r>
              <a:rPr lang="es-ES" sz="2500" dirty="0"/>
              <a:t>las empresas petroleras y </a:t>
            </a:r>
          </a:p>
          <a:p>
            <a:pPr marL="457200" indent="-457200" fontAlgn="base">
              <a:buAutoNum type="arabicParenR"/>
            </a:pPr>
            <a:r>
              <a:rPr lang="es-ES" sz="2500" dirty="0"/>
              <a:t>los sindicatos </a:t>
            </a:r>
          </a:p>
          <a:p>
            <a:pPr marL="0" indent="0" fontAlgn="base">
              <a:buNone/>
            </a:pPr>
            <a:endParaRPr lang="es-ES" sz="2500" dirty="0"/>
          </a:p>
          <a:p>
            <a:pPr marL="0" indent="0" fontAlgn="base">
              <a:buNone/>
            </a:pPr>
            <a:r>
              <a:rPr lang="es-ES" sz="2500" dirty="0"/>
              <a:t>para tener mayor competitividad en Vaca Muerta y reducir costos laborales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6A4735-6E79-443F-A785-740CB0F059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F2E154-6002-48F6-8DAF-9938F47CC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492" y="2056092"/>
            <a:ext cx="4396339" cy="13729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CD8233-3206-4488-9C65-DCC2185E4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89" y="3429000"/>
            <a:ext cx="4396339" cy="13729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EAC7AB-0E04-496A-9126-32A830417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482" y="4801908"/>
            <a:ext cx="4396339" cy="145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362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Reducción de Aranceles / Decreto 629/17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3080" y="2060575"/>
            <a:ext cx="6740106" cy="4535757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s-ES" sz="2500" dirty="0"/>
              <a:t>Objetivo: mejorar competitividad de las petroleras y </a:t>
            </a:r>
            <a:r>
              <a:rPr lang="es-ES" sz="2500" b="1" dirty="0"/>
              <a:t>acelerar inversiones en Vaca Muerta </a:t>
            </a:r>
          </a:p>
          <a:p>
            <a:pPr marL="0" indent="0" fontAlgn="base">
              <a:buNone/>
            </a:pPr>
            <a:endParaRPr lang="es-ES" sz="2500" b="1" dirty="0"/>
          </a:p>
          <a:p>
            <a:pPr marL="0" indent="0" fontAlgn="base">
              <a:buNone/>
            </a:pPr>
            <a:r>
              <a:rPr lang="es-ES" sz="2500" b="1" dirty="0"/>
              <a:t>Permite la importación de bienes de capital usados  </a:t>
            </a:r>
            <a:r>
              <a:rPr lang="en-GB" sz="2500" b="1" dirty="0"/>
              <a:t>(hasta 10 años de antiguedad) </a:t>
            </a:r>
            <a:r>
              <a:rPr lang="es-ES" sz="2500" dirty="0"/>
              <a:t>para la industria de petróleo y gas</a:t>
            </a:r>
            <a:r>
              <a:rPr lang="es-ES" sz="2500" b="1" dirty="0"/>
              <a:t> </a:t>
            </a:r>
            <a:r>
              <a:rPr lang="es-ES" sz="2500" dirty="0"/>
              <a:t>con un arancel del 0% para los equipos más críticos y del 7% para los complementarios</a:t>
            </a:r>
          </a:p>
          <a:p>
            <a:pPr marL="0" indent="0" fontAlgn="base">
              <a:buNone/>
            </a:pPr>
            <a:endParaRPr lang="es-ES" sz="25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6A4735-6E79-443F-A785-740CB0F05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92559" y="2051609"/>
            <a:ext cx="4396341" cy="4200245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82BEEA-4597-40D5-83FC-676AB9267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561" y="2056092"/>
            <a:ext cx="4396339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301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Beneficios Ley Hidrocarburos</a:t>
            </a:r>
            <a:br>
              <a:rPr lang="es-ES" dirty="0"/>
            </a:b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s-ES" sz="2500" dirty="0"/>
              <a:t>Ley No 27.007 del 2014 extiende los plazos de exploración  para los hidrocarburos no convencionales</a:t>
            </a:r>
          </a:p>
          <a:p>
            <a:pPr marL="0" indent="0" fontAlgn="base">
              <a:buNone/>
            </a:pPr>
            <a:endParaRPr lang="es-ES" sz="2500" dirty="0"/>
          </a:p>
          <a:p>
            <a:pPr marL="0" indent="0" fontAlgn="base">
              <a:buNone/>
            </a:pPr>
            <a:r>
              <a:rPr lang="es-ES" sz="2500" dirty="0"/>
              <a:t>También establece una regalía del 12% más un 3% por cada extensión de concesión, limitándose al 18% como máximo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8C4F9B7-AD5F-402B-A478-E38F42EF609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20602935"/>
              </p:ext>
            </p:extLst>
          </p:nvPr>
        </p:nvGraphicFramePr>
        <p:xfrm>
          <a:off x="5654675" y="2055813"/>
          <a:ext cx="4395788" cy="3651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7894">
                  <a:extLst>
                    <a:ext uri="{9D8B030D-6E8A-4147-A177-3AD203B41FA5}">
                      <a16:colId xmlns:a16="http://schemas.microsoft.com/office/drawing/2014/main" val="2902080848"/>
                    </a:ext>
                  </a:extLst>
                </a:gridCol>
                <a:gridCol w="2197894">
                  <a:extLst>
                    <a:ext uri="{9D8B030D-6E8A-4147-A177-3AD203B41FA5}">
                      <a16:colId xmlns:a16="http://schemas.microsoft.com/office/drawing/2014/main" val="4279170105"/>
                    </a:ext>
                  </a:extLst>
                </a:gridCol>
              </a:tblGrid>
              <a:tr h="1675529">
                <a:tc>
                  <a:txBody>
                    <a:bodyPr/>
                    <a:lstStyle/>
                    <a:p>
                      <a:r>
                        <a:rPr lang="en-GB" sz="2500" dirty="0"/>
                        <a:t>Plazo exploración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 Períodos de 4 años</a:t>
                      </a:r>
                    </a:p>
                    <a:p>
                      <a:endParaRPr lang="en-GB" sz="2500" dirty="0"/>
                    </a:p>
                    <a:p>
                      <a:r>
                        <a:rPr lang="en-GB" sz="2500" dirty="0"/>
                        <a:t>Extensión 5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019048"/>
                  </a:ext>
                </a:extLst>
              </a:tr>
              <a:tr h="1655509">
                <a:tc>
                  <a:txBody>
                    <a:bodyPr/>
                    <a:lstStyle/>
                    <a:p>
                      <a:r>
                        <a:rPr lang="en-GB" sz="2500" dirty="0"/>
                        <a:t>Plazo de concesión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35 años </a:t>
                      </a:r>
                    </a:p>
                    <a:p>
                      <a:endParaRPr lang="en-GB" sz="2500" dirty="0"/>
                    </a:p>
                    <a:p>
                      <a:r>
                        <a:rPr lang="en-GB" sz="2500" dirty="0"/>
                        <a:t>Extensión 10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37842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7A8491-8853-4D76-97B2-A804003D4FF0}"/>
              </a:ext>
            </a:extLst>
          </p:cNvPr>
          <p:cNvSpPr txBox="1"/>
          <p:nvPr/>
        </p:nvSpPr>
        <p:spPr>
          <a:xfrm>
            <a:off x="6424246" y="6494584"/>
            <a:ext cx="57677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http://servicios.infoleg.gob.ar/infolegInternet/anexos/235000-239999/237401/norma.htm</a:t>
            </a:r>
          </a:p>
        </p:txBody>
      </p:sp>
    </p:spTree>
    <p:extLst>
      <p:ext uri="{BB962C8B-B14F-4D97-AF65-F5344CB8AC3E}">
        <p14:creationId xmlns:p14="http://schemas.microsoft.com/office/powerpoint/2010/main" val="3809717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Oportunidades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62432"/>
            <a:ext cx="9205811" cy="4778478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s-ES" sz="2500" dirty="0"/>
              <a:t>Aun  hay oportunidades:</a:t>
            </a:r>
          </a:p>
          <a:p>
            <a:pPr fontAlgn="base">
              <a:buAutoNum type="arabicParenR"/>
            </a:pPr>
            <a:endParaRPr lang="es-ES" sz="2500" dirty="0"/>
          </a:p>
          <a:p>
            <a:pPr fontAlgn="base">
              <a:buAutoNum type="arabicParenR"/>
            </a:pPr>
            <a:r>
              <a:rPr lang="es-ES" sz="2500" dirty="0"/>
              <a:t>áreas que no fueron adjudicadas</a:t>
            </a:r>
          </a:p>
          <a:p>
            <a:pPr fontAlgn="base">
              <a:buAutoNum type="arabicParenR"/>
            </a:pPr>
            <a:endParaRPr lang="es-ES" sz="2500" dirty="0"/>
          </a:p>
          <a:p>
            <a:pPr fontAlgn="base">
              <a:buAutoNum type="arabicParenR"/>
            </a:pPr>
            <a:r>
              <a:rPr lang="es-ES" sz="2500" dirty="0"/>
              <a:t>posibilidades de asociación con otras compañías</a:t>
            </a:r>
          </a:p>
          <a:p>
            <a:pPr marL="0" indent="0" fontAlgn="base">
              <a:buNone/>
            </a:pPr>
            <a:endParaRPr lang="es-ES" sz="2500" dirty="0"/>
          </a:p>
          <a:p>
            <a:pPr marL="0" indent="0" fontAlgn="base">
              <a:buNone/>
            </a:pPr>
            <a:r>
              <a:rPr lang="es-ES" sz="2500" dirty="0"/>
              <a:t>Más tarde se podrá ingresar, pero a un costo mayor</a:t>
            </a:r>
          </a:p>
          <a:p>
            <a:pPr marL="0" indent="0" algn="just">
              <a:buNone/>
            </a:pPr>
            <a:endParaRPr lang="en-GB" sz="10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32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4800" y="285661"/>
            <a:ext cx="9404350" cy="1400175"/>
          </a:xfrm>
        </p:spPr>
        <p:txBody>
          <a:bodyPr/>
          <a:lstStyle/>
          <a:p>
            <a:r>
              <a:rPr lang="es-ES" sz="3000" b="1" dirty="0"/>
              <a:t>GyP realiza periódicamente licitaciones de áreas de exploración</a:t>
            </a:r>
            <a:br>
              <a:rPr lang="es-ES" dirty="0"/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7EA5C9A-F9E6-46BF-9C8F-F67360DEF9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3896013"/>
              </p:ext>
            </p:extLst>
          </p:nvPr>
        </p:nvGraphicFramePr>
        <p:xfrm>
          <a:off x="1787495" y="154325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78261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BF8D-D6E5-43B1-A317-8119D7C1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Desafíos</a:t>
            </a:r>
            <a:br>
              <a:rPr lang="es-ES" dirty="0"/>
            </a:b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98118C-3C63-4C08-B0A3-39B75510AE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s-ES" sz="2500" dirty="0"/>
              <a:t>El desafío más grande reducir los costos tanto de capital como de operaciones</a:t>
            </a:r>
          </a:p>
          <a:p>
            <a:pPr marL="0" indent="0" fontAlgn="base">
              <a:buNone/>
            </a:pPr>
            <a:endParaRPr lang="es-ES" sz="2500" dirty="0"/>
          </a:p>
          <a:p>
            <a:pPr marL="0" indent="0">
              <a:buNone/>
            </a:pPr>
            <a:r>
              <a:rPr lang="es-ES" sz="2500" dirty="0"/>
              <a:t>Si bien el costo es hoy mas competitivo es aún superior a los US$ 6 millones que cuesta en Estados Unidos</a:t>
            </a:r>
          </a:p>
          <a:p>
            <a:pPr marL="0" indent="0" fontAlgn="base">
              <a:buNone/>
            </a:pPr>
            <a:endParaRPr lang="es-ES" dirty="0"/>
          </a:p>
          <a:p>
            <a:pPr marL="0" indent="0" fontAlgn="base">
              <a:buNone/>
            </a:pPr>
            <a:endParaRPr lang="es-E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39271A5D-899A-4941-97A8-FDB7073857E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30100924"/>
              </p:ext>
            </p:extLst>
          </p:nvPr>
        </p:nvGraphicFramePr>
        <p:xfrm>
          <a:off x="5775445" y="2826936"/>
          <a:ext cx="4395789" cy="2179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65263">
                  <a:extLst>
                    <a:ext uri="{9D8B030D-6E8A-4147-A177-3AD203B41FA5}">
                      <a16:colId xmlns:a16="http://schemas.microsoft.com/office/drawing/2014/main" val="556189599"/>
                    </a:ext>
                  </a:extLst>
                </a:gridCol>
                <a:gridCol w="1465263">
                  <a:extLst>
                    <a:ext uri="{9D8B030D-6E8A-4147-A177-3AD203B41FA5}">
                      <a16:colId xmlns:a16="http://schemas.microsoft.com/office/drawing/2014/main" val="2742296618"/>
                    </a:ext>
                  </a:extLst>
                </a:gridCol>
                <a:gridCol w="1465263">
                  <a:extLst>
                    <a:ext uri="{9D8B030D-6E8A-4147-A177-3AD203B41FA5}">
                      <a16:colId xmlns:a16="http://schemas.microsoft.com/office/drawing/2014/main" val="2588108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Cuando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Costo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Tiempo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79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5 años atr</a:t>
                      </a:r>
                      <a:r>
                        <a:rPr lang="es-AR" sz="2500" dirty="0"/>
                        <a:t>á</a:t>
                      </a:r>
                      <a:r>
                        <a:rPr lang="en-GB" sz="25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USS 11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45 días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89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500" dirty="0"/>
                        <a:t>Hoy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USS 7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500" dirty="0"/>
                        <a:t>25 días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0002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04C61B7-32A0-40A9-856F-703B3C81B2AF}"/>
              </a:ext>
            </a:extLst>
          </p:cNvPr>
          <p:cNvSpPr txBox="1"/>
          <p:nvPr/>
        </p:nvSpPr>
        <p:spPr>
          <a:xfrm>
            <a:off x="5842244" y="6514246"/>
            <a:ext cx="63497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https://www.pwc.com.ar/es/publicaciones/vaca-muerta-invertir-en-energia-no-convencional.html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EFD7B5-EFCB-4E37-BA47-2AD8A4ABE163}"/>
              </a:ext>
            </a:extLst>
          </p:cNvPr>
          <p:cNvSpPr txBox="1"/>
          <p:nvPr/>
        </p:nvSpPr>
        <p:spPr>
          <a:xfrm>
            <a:off x="5842245" y="2091336"/>
            <a:ext cx="4395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/>
              <a:t>Costo perforar pozo vertical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173514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137902-CC9E-49FF-BA38-2FEAB560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Tercera Parte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0C2DA-CCF6-4BC2-BF97-26ACBC0C7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4200" b="1" dirty="0"/>
          </a:p>
          <a:p>
            <a:pPr marL="0" indent="0" algn="ctr">
              <a:buNone/>
            </a:pPr>
            <a:r>
              <a:rPr lang="en-GB" sz="4200" b="1" dirty="0"/>
              <a:t>Protección de Inversiones extranjeras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C3E9D7-EEEB-4C7C-A2A2-025FF1AE7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554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137902-CC9E-49FF-BA38-2FEAB560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/>
              <a:t>Protección de Inversiones Extranjeras</a:t>
            </a:r>
            <a:endParaRPr lang="en-GB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0C2DA-CCF6-4BC2-BF97-26ACBC0C7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2052918"/>
            <a:ext cx="9404723" cy="43523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3000" dirty="0"/>
          </a:p>
          <a:p>
            <a:pPr marL="0" indent="0">
              <a:buNone/>
            </a:pPr>
            <a:r>
              <a:rPr lang="es-ES" sz="3000" dirty="0"/>
              <a:t>Los inversores extranjeros están protegidos tanto por legislación local como internacional</a:t>
            </a:r>
          </a:p>
          <a:p>
            <a:pPr marL="0" indent="0">
              <a:buNone/>
            </a:pPr>
            <a:endParaRPr lang="es-ES" sz="3000" dirty="0"/>
          </a:p>
          <a:p>
            <a:pPr marL="0" indent="0">
              <a:buNone/>
            </a:pPr>
            <a:r>
              <a:rPr lang="es-ES" sz="3000" dirty="0"/>
              <a:t>La Constitución Argentina otorga los mismos derechos a los extranjeros que a los ciudadanos Argentinos</a:t>
            </a:r>
            <a:endParaRPr lang="en-GB" sz="3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07B038-B157-4F5F-A5DF-20CC196C8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774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137902-CC9E-49FF-BA38-2FEAB56045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200" y="313526"/>
            <a:ext cx="9404350" cy="1400175"/>
          </a:xfrm>
        </p:spPr>
        <p:txBody>
          <a:bodyPr/>
          <a:lstStyle/>
          <a:p>
            <a:pPr algn="ctr"/>
            <a:r>
              <a:rPr lang="es-AR" b="1" dirty="0"/>
              <a:t>Ley de Protección de Inversión Extranjera No 21,382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4A5AE4-FDBB-40AB-9B7A-BC92EC8A873B}"/>
              </a:ext>
            </a:extLst>
          </p:cNvPr>
          <p:cNvSpPr/>
          <p:nvPr/>
        </p:nvSpPr>
        <p:spPr>
          <a:xfrm>
            <a:off x="994229" y="2052918"/>
            <a:ext cx="2888342" cy="2039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Mismos derechos y obligaciones que inversores nacionales </a:t>
            </a:r>
          </a:p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502648-D261-46C1-B0B7-732E7633ECB8}"/>
              </a:ext>
            </a:extLst>
          </p:cNvPr>
          <p:cNvSpPr/>
          <p:nvPr/>
        </p:nvSpPr>
        <p:spPr>
          <a:xfrm>
            <a:off x="4332514" y="2052918"/>
            <a:ext cx="3033485" cy="2039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Derecho a acceder a todos los sectores de la economía</a:t>
            </a:r>
          </a:p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ECADCD-3885-4169-B2A3-2D6E3A23C1B2}"/>
              </a:ext>
            </a:extLst>
          </p:cNvPr>
          <p:cNvSpPr/>
          <p:nvPr/>
        </p:nvSpPr>
        <p:spPr>
          <a:xfrm>
            <a:off x="7815942" y="2052918"/>
            <a:ext cx="2953658" cy="2039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Transferir al exterior las utilidades liquidas y realizadas provenientes de sus inversiones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8C3ABA-89B2-4509-BB03-8B5F0C7295D0}"/>
              </a:ext>
            </a:extLst>
          </p:cNvPr>
          <p:cNvSpPr/>
          <p:nvPr/>
        </p:nvSpPr>
        <p:spPr>
          <a:xfrm>
            <a:off x="5907315" y="4492171"/>
            <a:ext cx="3243942" cy="1756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Acceder al crédito interno del mismo modo que las empresas de capital nacional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ED3596-E602-4C93-94CC-A74AD1DF2D45}"/>
              </a:ext>
            </a:extLst>
          </p:cNvPr>
          <p:cNvSpPr/>
          <p:nvPr/>
        </p:nvSpPr>
        <p:spPr>
          <a:xfrm>
            <a:off x="2075541" y="4431394"/>
            <a:ext cx="3243942" cy="1817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A repatriar sus inversiones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137297-33C1-4A7C-BF42-C8F0105A4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5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137902-CC9E-49FF-BA38-2FEAB560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400" b="1" dirty="0"/>
              <a:t>Tratados Bilaterales de Inversión </a:t>
            </a:r>
            <a:endParaRPr lang="en-GB" sz="34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0C2DA-CCF6-4BC2-BF97-26ACBC0C7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7544" y="1422400"/>
            <a:ext cx="5958114" cy="49828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500" dirty="0"/>
              <a:t>60 TBI brindan amplia protección a los inversores extranjeros</a:t>
            </a:r>
          </a:p>
          <a:p>
            <a:pPr marL="0" indent="0">
              <a:buNone/>
            </a:pPr>
            <a:endParaRPr lang="es-ES" sz="2500" dirty="0"/>
          </a:p>
          <a:p>
            <a:pPr marL="514350" indent="-514350">
              <a:buAutoNum type="arabicParenR"/>
            </a:pPr>
            <a:r>
              <a:rPr lang="es-ES" sz="2500" dirty="0"/>
              <a:t>un trato justo y equitativo </a:t>
            </a:r>
          </a:p>
          <a:p>
            <a:pPr marL="514350" indent="-514350">
              <a:buAutoNum type="arabicParenR"/>
            </a:pPr>
            <a:r>
              <a:rPr lang="es-ES" sz="2500" dirty="0"/>
              <a:t>la libre transferencia de los pagos relativos a la inversión </a:t>
            </a:r>
          </a:p>
          <a:p>
            <a:pPr marL="514350" indent="-514350">
              <a:buAutoNum type="arabicParenR"/>
            </a:pPr>
            <a:r>
              <a:rPr lang="es-ES" sz="2500" dirty="0"/>
              <a:t>protección contra la expropiación</a:t>
            </a:r>
          </a:p>
          <a:p>
            <a:pPr marL="514350" indent="-514350">
              <a:buAutoNum type="arabicParenR"/>
            </a:pPr>
            <a:r>
              <a:rPr lang="es-ES" sz="2500" dirty="0"/>
              <a:t>el derecho de recurrir a arbitraje internacional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240FFF-783A-46B8-BBC9-08F479743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92351" y="1915440"/>
            <a:ext cx="4396341" cy="4200245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B7834E-DD60-49FB-863C-4B86DF9A5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020" y="1947129"/>
            <a:ext cx="1595392" cy="872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C61D27-E162-4B4A-941D-E6A9A998F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5414" y="1950053"/>
            <a:ext cx="1154752" cy="8518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80597D-6C3B-4682-BF28-9D859747B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462" y="4773846"/>
            <a:ext cx="1105271" cy="13665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EDBC87-F592-446B-AB97-8939C5054E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6516" y="4812974"/>
            <a:ext cx="1644876" cy="13649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C86685-2878-4B64-987D-F5571D02DE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4232" y="3782207"/>
            <a:ext cx="1644876" cy="10436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82716E-0F52-41BA-846C-E316430253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4363" y="3813010"/>
            <a:ext cx="1595394" cy="9136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4877E4-5B07-4C4C-AE18-57F695EA31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4398" y="4741185"/>
            <a:ext cx="1646194" cy="13847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76F26E-72D1-48BB-8B43-A780E1004F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0020" y="2762221"/>
            <a:ext cx="1595394" cy="10478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F0A2B9-E5D1-4C5C-9CFD-33441EAA0F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6516" y="2680531"/>
            <a:ext cx="1644876" cy="11059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7BA480-2D30-45FC-8A60-C8D8198F55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43816" y="1932748"/>
            <a:ext cx="1644876" cy="7477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B6921B-743D-4A4D-A761-5B59844063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15784" y="2762221"/>
            <a:ext cx="1128032" cy="11059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B7B9470-AAE8-44E9-BDF5-D58FE0352DA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36256" y="3821495"/>
            <a:ext cx="1136107" cy="9523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538E7D-5BC5-4399-80B8-DE1E467049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76505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50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137902-CC9E-49FF-BA38-2FEAB560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400" b="1" dirty="0"/>
              <a:t>Protección para Inversores Extranjeros</a:t>
            </a:r>
            <a:endParaRPr lang="en-GB" sz="34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0C2DA-CCF6-4BC2-BF97-26ACBC0C73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s-ES" sz="2500" dirty="0"/>
              <a:t>Argentina es parte del Convenio sobre Arreglo de Diferencias Relativas a Inversiones entre Estados y Nacionales de Otros Estados (CIADI) </a:t>
            </a:r>
          </a:p>
          <a:p>
            <a:pPr marL="0" indent="0">
              <a:buNone/>
            </a:pPr>
            <a:endParaRPr lang="es-ES" sz="2500" dirty="0"/>
          </a:p>
          <a:p>
            <a:pPr marL="0" indent="0">
              <a:buNone/>
            </a:pPr>
            <a:endParaRPr lang="en-GB" sz="25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E46C23-5596-4AAF-8E4A-68D9643F0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2051451"/>
          </a:xfrm>
        </p:spPr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EFB046-34D5-4ECA-87F8-2D3796B69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530" y="2056093"/>
            <a:ext cx="4396341" cy="2051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EA98C2-EA4E-4CC9-9B84-C069455AC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3871" y="0"/>
            <a:ext cx="2115495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407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452718"/>
            <a:ext cx="8946541" cy="57956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r>
              <a:rPr lang="en-GB" sz="5400" b="1" dirty="0"/>
              <a:t>MUCHAS GRACIAS!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4FA0E-EB92-4705-935A-34EF04996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55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624" y="264543"/>
            <a:ext cx="9302230" cy="61075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en-GB" dirty="0"/>
            </a:br>
            <a:r>
              <a:rPr lang="en-GB" sz="2400" b="1" dirty="0"/>
              <a:t>PLEASE CONTACT </a:t>
            </a:r>
          </a:p>
          <a:p>
            <a:pPr marL="0" indent="0" algn="ctr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/>
              <a:t>FEDERICO CINCOTTA </a:t>
            </a:r>
          </a:p>
          <a:p>
            <a:pPr marL="0" indent="0" algn="ctr">
              <a:buNone/>
            </a:pPr>
            <a:r>
              <a:rPr lang="en-GB" sz="2400" b="1" dirty="0"/>
              <a:t> - Solicitor of England &amp; Wales</a:t>
            </a:r>
          </a:p>
          <a:p>
            <a:pPr marL="0" indent="0" algn="ctr">
              <a:buNone/>
            </a:pPr>
            <a:r>
              <a:rPr lang="en-GB" sz="2400" b="1" dirty="0"/>
              <a:t>And</a:t>
            </a:r>
          </a:p>
          <a:p>
            <a:pPr marL="0" indent="0" algn="ctr">
              <a:buNone/>
            </a:pPr>
            <a:r>
              <a:rPr lang="en-GB" sz="2400" b="1" dirty="0"/>
              <a:t>Argentine Lawyer-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/>
              <a:t>FOR MORE INFORMATION</a:t>
            </a:r>
          </a:p>
          <a:p>
            <a:pPr marL="0" indent="0" algn="ctr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/>
              <a:t>Queries: federico.cincotta@cincottaadvisory.com</a:t>
            </a:r>
          </a:p>
          <a:p>
            <a:endParaRPr lang="en-GB" sz="2400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4FA0E-EB92-4705-935A-34EF04996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566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4156A6-39F8-4A83-9CCC-26745199E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935" y="956604"/>
            <a:ext cx="8890782" cy="498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8177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8034</TotalTime>
  <Words>1698</Words>
  <Application>Microsoft Office PowerPoint</Application>
  <PresentationFormat>Widescreen</PresentationFormat>
  <Paragraphs>283</Paragraphs>
  <Slides>43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Calibri</vt:lpstr>
      <vt:lpstr>Calibri Light</vt:lpstr>
      <vt:lpstr>Century Gothic</vt:lpstr>
      <vt:lpstr>Wingdings</vt:lpstr>
      <vt:lpstr>Wingdings 3</vt:lpstr>
      <vt:lpstr>Office Theme</vt:lpstr>
      <vt:lpstr>Ion</vt:lpstr>
      <vt:lpstr>PowerPoint Presentation</vt:lpstr>
      <vt:lpstr>GAS Y PETRÓLEO ARGENTINA</vt:lpstr>
      <vt:lpstr> PRIMERA PARTE</vt:lpstr>
      <vt:lpstr>ARGENTINA</vt:lpstr>
      <vt:lpstr>PowerPoint Presentation</vt:lpstr>
      <vt:lpstr>Demanda Global - Petróleo y Gas  </vt:lpstr>
      <vt:lpstr>Razones que explican una mayor demanda </vt:lpstr>
      <vt:lpstr>Demanda de países emergentes (No OECD)</vt:lpstr>
      <vt:lpstr>Innovación tecnológica afectará la demanda </vt:lpstr>
      <vt:lpstr>¿La producción de donde va a provenir? </vt:lpstr>
      <vt:lpstr>SEGUNDA PARTE</vt:lpstr>
      <vt:lpstr>Ubicación geográfica</vt:lpstr>
      <vt:lpstr>¿Por que invertir en Vaca Muerta? </vt:lpstr>
      <vt:lpstr>ALTO POTENCIAL – DESARROLLO HIDROCARBUROS NO CONVENCIONALES</vt:lpstr>
      <vt:lpstr>Propiedades geológicas </vt:lpstr>
      <vt:lpstr>Otras ventajas </vt:lpstr>
      <vt:lpstr>31 Proyectos Clave   </vt:lpstr>
      <vt:lpstr>Pozos de Extracción e Inversiones Asociadas   </vt:lpstr>
      <vt:lpstr>Principales compañías que invierten en Vaca Muerta  </vt:lpstr>
      <vt:lpstr>Número 1 – Pionera y líder  </vt:lpstr>
      <vt:lpstr>Número 2 – Gas y Petróleo del Neuquén S.A. - Local y Estratégica  </vt:lpstr>
      <vt:lpstr>  </vt:lpstr>
      <vt:lpstr>PowerPoint Presentation</vt:lpstr>
      <vt:lpstr>  </vt:lpstr>
      <vt:lpstr>Modificación regimen concesión transporte Hidrocarburos   </vt:lpstr>
      <vt:lpstr>Modificación regimen concesión transporte Hidrocarburos   </vt:lpstr>
      <vt:lpstr>Nuevo Plan Gas – Res. 46 y 419/17  </vt:lpstr>
      <vt:lpstr>Nuevo Plan Gas – Res. 46 y 419/17  </vt:lpstr>
      <vt:lpstr>Nuevo Plan Gas – Res. 46 y 419/17  </vt:lpstr>
      <vt:lpstr>Acuerdo por Competitividad  </vt:lpstr>
      <vt:lpstr>Reducción de Aranceles / Decreto 629/17  </vt:lpstr>
      <vt:lpstr>Beneficios Ley Hidrocarburos  </vt:lpstr>
      <vt:lpstr>Oportunidades </vt:lpstr>
      <vt:lpstr>GyP realiza periódicamente licitaciones de áreas de exploración </vt:lpstr>
      <vt:lpstr>Desafíos </vt:lpstr>
      <vt:lpstr>Tercera Parte</vt:lpstr>
      <vt:lpstr>Protección de Inversiones Extranjeras</vt:lpstr>
      <vt:lpstr>Ley de Protección de Inversión Extranjera No 21,382</vt:lpstr>
      <vt:lpstr>Tratados Bilaterales de Inversión </vt:lpstr>
      <vt:lpstr>Protección para Inversores Extranjeros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griffiths</dc:creator>
  <cp:lastModifiedBy>fiona griffiths</cp:lastModifiedBy>
  <cp:revision>225</cp:revision>
  <dcterms:created xsi:type="dcterms:W3CDTF">2019-03-05T07:57:50Z</dcterms:created>
  <dcterms:modified xsi:type="dcterms:W3CDTF">2019-04-08T00:56:25Z</dcterms:modified>
</cp:coreProperties>
</file>