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</p:sldMasterIdLst>
  <p:notesMasterIdLst>
    <p:notesMasterId r:id="rId32"/>
  </p:notesMasterIdLst>
  <p:sldIdLst>
    <p:sldId id="339" r:id="rId3"/>
    <p:sldId id="340" r:id="rId4"/>
    <p:sldId id="394" r:id="rId5"/>
    <p:sldId id="344" r:id="rId6"/>
    <p:sldId id="395" r:id="rId7"/>
    <p:sldId id="411" r:id="rId8"/>
    <p:sldId id="335" r:id="rId9"/>
    <p:sldId id="445" r:id="rId10"/>
    <p:sldId id="414" r:id="rId11"/>
    <p:sldId id="453" r:id="rId12"/>
    <p:sldId id="454" r:id="rId13"/>
    <p:sldId id="455" r:id="rId14"/>
    <p:sldId id="426" r:id="rId15"/>
    <p:sldId id="456" r:id="rId16"/>
    <p:sldId id="457" r:id="rId17"/>
    <p:sldId id="425" r:id="rId18"/>
    <p:sldId id="450" r:id="rId19"/>
    <p:sldId id="448" r:id="rId20"/>
    <p:sldId id="451" r:id="rId21"/>
    <p:sldId id="449" r:id="rId22"/>
    <p:sldId id="427" r:id="rId23"/>
    <p:sldId id="428" r:id="rId24"/>
    <p:sldId id="434" r:id="rId25"/>
    <p:sldId id="435" r:id="rId26"/>
    <p:sldId id="443" r:id="rId27"/>
    <p:sldId id="452" r:id="rId28"/>
    <p:sldId id="437" r:id="rId29"/>
    <p:sldId id="325" r:id="rId30"/>
    <p:sldId id="34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ona griffiths" initials="fg" lastIdx="16" clrIdx="0">
    <p:extLst>
      <p:ext uri="{19B8F6BF-5375-455C-9EA6-DF929625EA0E}">
        <p15:presenceInfo xmlns:p15="http://schemas.microsoft.com/office/powerpoint/2012/main" userId="c401dcee4d98b0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plotArea>
      <cx:plotAreaRegion>
        <cx:series layoutId="clusteredColumn" uniqueId="{FD453844-05F2-4F56-81C7-62170CB645A2}">
          <cx:tx>
            <cx:txData>
              <cx:f>Sheet1!$A$1</cx:f>
              <cx:v>Series1</cx:v>
            </cx:txData>
          </cx:tx>
          <cx:dataId val="0"/>
          <cx:layoutPr>
            <cx:binning intervalClosed="r"/>
          </cx:layoutPr>
        </cx:series>
      </cx:plotAreaRegion>
      <cx:axis id="0" hidden="1">
        <cx:catScaling gapWidth="0"/>
        <cx:tickLabels/>
      </cx:axis>
      <cx:axis id="1" hidden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B7D3F-3DBC-4E95-BBCB-EE87DC922D4F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1E4D2-166A-4C14-93A8-15F5DD513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1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4A04-4545-406A-A524-478BA79B3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248F9-1DC7-47C9-BF88-7313B8237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3CBEE-8D4F-434D-AFFF-CA9AC0DF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B3AFF-3EBB-415A-920F-A72D218C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4A796-9F09-4E90-9B73-51AAC1C8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99BB-F5BC-44FE-8237-64D9524D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F80EC-D0C6-44EF-9229-D47821854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D68F1-55D8-4F47-A527-0816B9E1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7E90C-6E2E-41C3-A7D3-A5BC3717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75113-66B7-48F1-8A09-A2FF38F5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11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C7EB-8AE2-4571-B70D-5B3313FA7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B0BFE-0471-4EF4-B6A5-BAD57D067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1684-15DE-4BF2-945B-A0E69588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E4744-0F8D-4141-ABAB-5CCF30D7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4310E-C67A-4624-920D-B20151A1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4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B46A-081E-4972-A362-6A18581C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CAE28-37D6-4A40-A8AD-B62C7A9FF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86549-72E7-40E1-8563-98B639FEE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1F915-2823-439F-B0CE-1D36937C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D9F7B-16EF-4FA7-BB92-5A355192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7224A-A08A-4C19-8081-6DFD1C43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18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141C-B1D0-4389-A6D9-E2D96026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39A0E-885B-4896-9393-AA7556C7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E24E5-C981-4D98-98C4-23FA9FEC6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94755F-C24E-41BF-B5D6-57CE867B8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0DCBB-0F8C-4613-AC82-9D48E9BCF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7FFFD3-3738-46E4-9B96-0F6E231F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811AB-B7B5-4DB8-B9FD-8C90060F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1AEC3-4700-4C99-A171-AE086F01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38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D104-20D8-40A0-A38C-F15BF84C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FBCB9-D8FC-4687-8A77-1DD5BEF55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E5873-6CAF-472A-B2A6-2F418EB3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AC4AF-554E-40C7-8953-A9A418BE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0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3053A-99C8-4E33-88C7-E9E0D3AE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53683-F66A-4DF2-A32A-7168D89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92C74-D81E-4764-9D3F-059C61C2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13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E101-9151-4377-AEC4-CC900E7B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56C39-32C5-4BF8-887A-A00D3EAA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16C33-3001-4234-B9FD-D55C61E0D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0B888-5EC6-49DF-8063-586B2759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593DB-C328-4354-8094-EF2FD8A7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2811F-D639-4485-A622-8EB8C534F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92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A307-79F5-47B9-89C1-40AC7284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3F1CE-CF6C-4077-880B-523ADEFF0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57B13-C290-43C0-A138-AC7DA811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BB8AC-E5DB-4FFB-B2C0-761CAA68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E7535-054C-40A9-9C04-7A942636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2FD67-50BE-453E-A1E9-80BFEF09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0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7EC6-14CD-4C86-A530-197B02C2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6C1BF-5452-4661-95CD-43C33F882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1605D-3519-4717-AA7C-9E1E85AA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EDDC9-9ABB-4001-BC90-F56066C0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62F6B-D78D-4D2A-9FA8-D42F7D9E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1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D1519-092F-4AB2-972F-76D8CA1346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3316C-641D-4E0F-9377-C1ABA255D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D411E-6EE9-4CB2-870F-3DCCBAD4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17728-DE60-4320-B87C-0D1B82CB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0FD97-DCC3-4E2B-8CE8-C1335BAB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2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305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416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331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344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1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18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96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156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16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756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71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5324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608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010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452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57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6E581-19C4-47D6-9224-7ECE1417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3FD82-B33C-46E8-A22C-6299AC67A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0CD07-6030-4A42-AB4A-1959BCBB5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EBAB9-B74D-4980-84EB-7ED38CFF3963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7C58-2048-429B-AE4D-775C4DC9E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4C5E6-E429-4414-835D-35322B23E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3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8A0C96-9B3A-4684-A7BB-8C0037D2F824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878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14/relationships/chartEx" Target="../charts/chartEx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6.jpg"/><Relationship Id="rId4" Type="http://schemas.openxmlformats.org/officeDocument/2006/relationships/image" Target="../media/image90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argentina.gob.ar/vaca-muerta/mas-indicadores-del-proyect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48" y="1374471"/>
            <a:ext cx="6381135" cy="328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6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2017-A3F5-462F-9AD8-2B840213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412955"/>
            <a:ext cx="8825658" cy="2256503"/>
          </a:xfrm>
        </p:spPr>
        <p:txBody>
          <a:bodyPr/>
          <a:lstStyle/>
          <a:p>
            <a:pPr algn="ctr"/>
            <a:r>
              <a:rPr lang="en-GB" b="1" dirty="0"/>
              <a:t>OIL &amp; GAS</a:t>
            </a:r>
            <a:br>
              <a:rPr lang="en-GB" b="1" dirty="0"/>
            </a:br>
            <a:r>
              <a:rPr lang="en-GB" b="1" dirty="0"/>
              <a:t>ARGENTINA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59FAD-1DBE-47CB-AAE9-F88CAFD14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4D42A5-5914-4840-A535-6333FB449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9CD680-4104-4954-961B-F1BCFB146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4449" y="0"/>
            <a:ext cx="2115495" cy="14753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1FA549-667B-4E74-A9AA-440D39D0E99E}"/>
              </a:ext>
            </a:extLst>
          </p:cNvPr>
          <p:cNvSpPr txBox="1"/>
          <p:nvPr/>
        </p:nvSpPr>
        <p:spPr>
          <a:xfrm>
            <a:off x="515259" y="801916"/>
            <a:ext cx="75909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OIL &amp; GAS ARGENTINA</a:t>
            </a:r>
          </a:p>
        </p:txBody>
      </p:sp>
    </p:spTree>
    <p:extLst>
      <p:ext uri="{BB962C8B-B14F-4D97-AF65-F5344CB8AC3E}">
        <p14:creationId xmlns:p14="http://schemas.microsoft.com/office/powerpoint/2010/main" val="294364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4C5FA-60B2-4740-81EC-240F61AB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GB" b="1" dirty="0"/>
            </a:br>
            <a:r>
              <a:rPr lang="en-GB" b="1" dirty="0"/>
              <a:t>FIRST 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8AD18-EB28-4967-8FDE-D4402CCDC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/>
              <a:t>  </a:t>
            </a:r>
          </a:p>
          <a:p>
            <a:pPr marL="0" indent="0" algn="ctr">
              <a:buNone/>
            </a:pPr>
            <a:r>
              <a:rPr lang="en-GB" sz="6000" b="1" dirty="0"/>
              <a:t>INTRODUCTION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B187F9-E3E8-4949-9A9F-342F38FC2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F0B17A-727E-4752-8018-214133DB7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0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ACFD44-45E4-4CFF-8196-018644562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176" y="0"/>
            <a:ext cx="2115495" cy="1475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DC918F-3CF1-4722-8EAE-BD0DB8122E1F}"/>
              </a:ext>
            </a:extLst>
          </p:cNvPr>
          <p:cNvSpPr txBox="1"/>
          <p:nvPr/>
        </p:nvSpPr>
        <p:spPr>
          <a:xfrm>
            <a:off x="646110" y="737680"/>
            <a:ext cx="924537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INTRODUCTION</a:t>
            </a:r>
          </a:p>
          <a:p>
            <a:endParaRPr lang="en-GB" sz="4400" b="1" dirty="0"/>
          </a:p>
          <a:p>
            <a:r>
              <a:rPr lang="en-GB" sz="4400" b="1" dirty="0"/>
              <a:t>WHY ARGENTINA?</a:t>
            </a:r>
          </a:p>
          <a:p>
            <a:endParaRPr lang="en-GB" sz="4400" b="1" dirty="0"/>
          </a:p>
          <a:p>
            <a:r>
              <a:rPr lang="en-GB" sz="4400" b="1" dirty="0"/>
              <a:t>WHY INVEST IN VACA MUERTA?</a:t>
            </a:r>
          </a:p>
        </p:txBody>
      </p:sp>
    </p:spTree>
    <p:extLst>
      <p:ext uri="{BB962C8B-B14F-4D97-AF65-F5344CB8AC3E}">
        <p14:creationId xmlns:p14="http://schemas.microsoft.com/office/powerpoint/2010/main" val="250896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B2F9-79A1-46EC-8954-83326DE7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WHY ARGENTINA?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3</a:t>
            </a:r>
            <a:r>
              <a:rPr lang="en-GB" sz="3200" baseline="30000" dirty="0"/>
              <a:t>RD</a:t>
            </a:r>
            <a:r>
              <a:rPr lang="en-GB" sz="3200" dirty="0"/>
              <a:t> largest Latin America economy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3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Argentina has been re-inserted to the world  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Content Placeholder 10">
                <a:extLst>
                  <a:ext uri="{FF2B5EF4-FFF2-40B4-BE49-F238E27FC236}">
                    <a16:creationId xmlns:a16="http://schemas.microsoft.com/office/drawing/2014/main" id="{5647DCCD-0F99-43AE-AD0D-94A46F76EB6A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778893380"/>
                  </p:ext>
                </p:extLst>
              </p:nvPr>
            </p:nvGraphicFramePr>
            <p:xfrm>
              <a:off x="5654675" y="2055813"/>
              <a:ext cx="4395788" cy="42005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1" name="Content Placeholder 10">
                <a:extLst>
                  <a:ext uri="{FF2B5EF4-FFF2-40B4-BE49-F238E27FC236}">
                    <a16:creationId xmlns:a16="http://schemas.microsoft.com/office/drawing/2014/main" id="{5647DCCD-0F99-43AE-AD0D-94A46F76EB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54675" y="2055813"/>
                <a:ext cx="4395788" cy="420052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471867-D97A-4B77-BEC9-4E6AA4ABD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747" y="2116394"/>
            <a:ext cx="4232787" cy="4063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C9F289-0637-49E3-9F5C-9E5006AE9E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7" y="0"/>
            <a:ext cx="12133943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E1AF1A-E804-4BD1-BE2F-BCBF22D1CE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2918" y="0"/>
            <a:ext cx="2115495" cy="1475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B4273C-8996-4B45-8EAB-B84D08E6A3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9876" y="1729637"/>
            <a:ext cx="4230991" cy="40663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14377A-BD7F-4889-B13A-CA3372F6F764}"/>
              </a:ext>
            </a:extLst>
          </p:cNvPr>
          <p:cNvSpPr txBox="1"/>
          <p:nvPr/>
        </p:nvSpPr>
        <p:spPr>
          <a:xfrm>
            <a:off x="719722" y="737124"/>
            <a:ext cx="597262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WHY ARGENTINA?</a:t>
            </a:r>
          </a:p>
          <a:p>
            <a:endParaRPr lang="en-GB" sz="2800" b="1" dirty="0"/>
          </a:p>
          <a:p>
            <a:r>
              <a:rPr lang="en-GB" sz="2800" b="1" dirty="0"/>
              <a:t>3</a:t>
            </a:r>
            <a:r>
              <a:rPr lang="en-GB" sz="2800" b="1" baseline="30000" dirty="0"/>
              <a:t>rd</a:t>
            </a:r>
            <a:r>
              <a:rPr lang="en-GB" sz="2800" b="1" dirty="0"/>
              <a:t> largest Latin American economy </a:t>
            </a:r>
          </a:p>
          <a:p>
            <a:endParaRPr lang="en-GB" sz="2800" b="1" dirty="0"/>
          </a:p>
          <a:p>
            <a:endParaRPr lang="en-GB" sz="2800" b="1" dirty="0"/>
          </a:p>
          <a:p>
            <a:r>
              <a:rPr lang="en-GB" sz="2800" b="1" dirty="0"/>
              <a:t>Government embraced a market friendly approach with the business community and investors</a:t>
            </a:r>
          </a:p>
        </p:txBody>
      </p:sp>
    </p:spTree>
    <p:extLst>
      <p:ext uri="{BB962C8B-B14F-4D97-AF65-F5344CB8AC3E}">
        <p14:creationId xmlns:p14="http://schemas.microsoft.com/office/powerpoint/2010/main" val="259360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918B-E96F-4CC3-8AEA-C6734814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S</a:t>
            </a:r>
            <a:r>
              <a:rPr lang="en-GB" b="1" dirty="0"/>
              <a:t>ECOND 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A7C2-9E40-4F82-B7D1-F30FF0B97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es-AR" sz="6000" b="1" dirty="0"/>
          </a:p>
          <a:p>
            <a:pPr marL="0" indent="0" algn="ctr">
              <a:buNone/>
            </a:pPr>
            <a:r>
              <a:rPr lang="es-AR" sz="6000" b="1" dirty="0"/>
              <a:t>Vaca Muerta</a:t>
            </a:r>
            <a:endParaRPr lang="en-GB" sz="6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4EE4E1-1009-4764-A1C3-92C78884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E6CD7C-DCEE-447A-95AB-6AC1639F6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BFFDF0-ED90-4470-B45F-FA28E3BD9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505" y="-1"/>
            <a:ext cx="2115495" cy="14753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5459D5-3848-49EE-9CC2-C84CAE8AA28E}"/>
              </a:ext>
            </a:extLst>
          </p:cNvPr>
          <p:cNvSpPr txBox="1"/>
          <p:nvPr/>
        </p:nvSpPr>
        <p:spPr>
          <a:xfrm>
            <a:off x="344407" y="365632"/>
            <a:ext cx="1089977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WHY INVEST IN VACA MUERTA? </a:t>
            </a:r>
          </a:p>
          <a:p>
            <a:endParaRPr lang="en-GB" sz="2800" b="1" dirty="0"/>
          </a:p>
          <a:p>
            <a:r>
              <a:rPr lang="en-GB" sz="2800" b="1" dirty="0"/>
              <a:t>Area of ​​36,000 km2, (dimension of Switzerland or the Netherlands) </a:t>
            </a:r>
          </a:p>
          <a:p>
            <a:br>
              <a:rPr lang="en-GB" sz="2800" b="1" dirty="0"/>
            </a:br>
            <a:r>
              <a:rPr lang="en-GB" sz="2800" b="1" dirty="0"/>
              <a:t>4 geological properties that distinguish Vaca Muerta as a unique shale formation in the world: </a:t>
            </a:r>
          </a:p>
          <a:p>
            <a:endParaRPr lang="en-GB" sz="2800" b="1" dirty="0"/>
          </a:p>
          <a:p>
            <a:pPr marL="514350" indent="-514350">
              <a:buAutoNum type="arabicParenR"/>
            </a:pPr>
            <a:r>
              <a:rPr lang="en-GB" sz="2800" b="1" dirty="0"/>
              <a:t>Important amount of Total Organic Carbon (TOC), </a:t>
            </a:r>
          </a:p>
          <a:p>
            <a:pPr marL="514350" indent="-514350">
              <a:buAutoNum type="arabicParenR"/>
            </a:pPr>
            <a:r>
              <a:rPr lang="en-GB" sz="2800" b="1" dirty="0"/>
              <a:t>high pressure, </a:t>
            </a:r>
          </a:p>
          <a:p>
            <a:pPr marL="514350" indent="-514350">
              <a:buAutoNum type="arabicParenR"/>
            </a:pPr>
            <a:r>
              <a:rPr lang="en-GB" sz="2800" b="1" dirty="0"/>
              <a:t>good permeability and </a:t>
            </a:r>
          </a:p>
          <a:p>
            <a:pPr marL="514350" indent="-514350">
              <a:buAutoNum type="arabicParenR"/>
            </a:pPr>
            <a:r>
              <a:rPr lang="en-GB" sz="2800" b="1" dirty="0"/>
              <a:t>great thickness</a:t>
            </a:r>
          </a:p>
        </p:txBody>
      </p:sp>
    </p:spTree>
    <p:extLst>
      <p:ext uri="{BB962C8B-B14F-4D97-AF65-F5344CB8AC3E}">
        <p14:creationId xmlns:p14="http://schemas.microsoft.com/office/powerpoint/2010/main" val="309287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918B-E96F-4CC3-8AEA-C6734814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HUGE POTENTIAL – DEVELOPMENT UNCOVENTIONAL HYDROCARBONS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A7C2-9E40-4F82-B7D1-F30FF0B97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3166770"/>
            <a:ext cx="4396339" cy="20090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AR" sz="60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6DD21D-E5F1-4210-A09F-8504D1151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9981" y="2970790"/>
            <a:ext cx="4396341" cy="221225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4EE4E1-1009-4764-A1C3-92C78884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D099AA-EABD-4953-BA58-19035E0BE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44" y="2913470"/>
            <a:ext cx="4438273" cy="2353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F5CF19-11B5-4024-9464-21DFD348C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016" y="2901709"/>
            <a:ext cx="4438273" cy="23532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CDD5-7584-41B2-92B9-EF39DD6123F3}"/>
              </a:ext>
            </a:extLst>
          </p:cNvPr>
          <p:cNvSpPr txBox="1"/>
          <p:nvPr/>
        </p:nvSpPr>
        <p:spPr>
          <a:xfrm>
            <a:off x="1103311" y="1853248"/>
            <a:ext cx="4396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2nd IN THE WORLD</a:t>
            </a:r>
          </a:p>
          <a:p>
            <a:pPr algn="ctr"/>
            <a:r>
              <a:rPr lang="en-GB" b="1" dirty="0"/>
              <a:t> UNCOVENTIONAL GAS RESOURCES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F93148-B80E-483D-833F-0E1DF7CE2645}"/>
              </a:ext>
            </a:extLst>
          </p:cNvPr>
          <p:cNvSpPr txBox="1"/>
          <p:nvPr/>
        </p:nvSpPr>
        <p:spPr>
          <a:xfrm>
            <a:off x="5627084" y="1865369"/>
            <a:ext cx="4438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4th IN THE WORLD </a:t>
            </a:r>
          </a:p>
          <a:p>
            <a:r>
              <a:rPr lang="es-ES" b="1" dirty="0"/>
              <a:t>UNCOVENTIONAL OIL RESOURCES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A202C0-B18D-442B-8BAD-E4314D67E0AA}"/>
              </a:ext>
            </a:extLst>
          </p:cNvPr>
          <p:cNvSpPr txBox="1"/>
          <p:nvPr/>
        </p:nvSpPr>
        <p:spPr>
          <a:xfrm>
            <a:off x="1124278" y="5403622"/>
            <a:ext cx="4396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ARGENTINA: 802 TRR</a:t>
            </a:r>
          </a:p>
          <a:p>
            <a:pPr algn="ctr"/>
            <a:r>
              <a:rPr lang="en-GB" dirty="0"/>
              <a:t>TRR: Technical Recoverable Resource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67DF35-2DC8-4445-9EB2-675B03E6F0CA}"/>
              </a:ext>
            </a:extLst>
          </p:cNvPr>
          <p:cNvSpPr txBox="1"/>
          <p:nvPr/>
        </p:nvSpPr>
        <p:spPr>
          <a:xfrm>
            <a:off x="5669016" y="5465496"/>
            <a:ext cx="439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ARGENTINA: 27 BILLION BARRELS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B65749-A41B-4174-B8F1-CF6D5025B63B}"/>
              </a:ext>
            </a:extLst>
          </p:cNvPr>
          <p:cNvSpPr txBox="1"/>
          <p:nvPr/>
        </p:nvSpPr>
        <p:spPr>
          <a:xfrm>
            <a:off x="7175260" y="6611779"/>
            <a:ext cx="55899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https://www.wri.org/sites/default/files/wri14_report_shalegas_execsummary.pdf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6CA133-C1C0-4B1B-99BD-5B0E9FC6A5DD}"/>
              </a:ext>
            </a:extLst>
          </p:cNvPr>
          <p:cNvSpPr txBox="1"/>
          <p:nvPr/>
        </p:nvSpPr>
        <p:spPr>
          <a:xfrm>
            <a:off x="1082344" y="6127211"/>
            <a:ext cx="726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More than 40% of these resources are in the Neuquina basin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78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31 KEY PROJECTS 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dirty="0"/>
              <a:t>Porque hay oportunidades:</a:t>
            </a:r>
          </a:p>
          <a:p>
            <a:pPr fontAlgn="base">
              <a:buAutoNum type="arabicParenR"/>
            </a:pPr>
            <a:r>
              <a:rPr lang="es-ES" dirty="0"/>
              <a:t>áreas que no fueron adjudicadas</a:t>
            </a:r>
          </a:p>
          <a:p>
            <a:pPr fontAlgn="base">
              <a:buAutoNum type="arabicParenR"/>
            </a:pPr>
            <a:r>
              <a:rPr lang="es-ES" dirty="0"/>
              <a:t> posibilidades de asociación con otras compañías. 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Se pasó de la etapa de exploración a la de desarrollo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Más tarde se podrá entrar, por supuesto, pero a un costo mayor.</a:t>
            </a:r>
          </a:p>
          <a:p>
            <a:pPr marL="0" indent="0" algn="just">
              <a:buNone/>
            </a:pPr>
            <a:endParaRPr lang="en-GB" sz="10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0" name="Content Placeholder 9" descr="A close up of a map&#10;&#10;Description automatically generated">
            <a:extLst>
              <a:ext uri="{FF2B5EF4-FFF2-40B4-BE49-F238E27FC236}">
                <a16:creationId xmlns:a16="http://schemas.microsoft.com/office/drawing/2014/main" id="{B0673C90-2A7D-4233-B611-26BA36CC7E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96" y="1474248"/>
            <a:ext cx="8947151" cy="478209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A6E76-99BB-46B4-827D-8A25F9F5C2E8}"/>
              </a:ext>
            </a:extLst>
          </p:cNvPr>
          <p:cNvSpPr txBox="1"/>
          <p:nvPr/>
        </p:nvSpPr>
        <p:spPr>
          <a:xfrm>
            <a:off x="960408" y="6602083"/>
            <a:ext cx="572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https://www.argentina.gob.ar/vaca-muerta/mas-indicadores-del-proyecto</a:t>
            </a:r>
          </a:p>
        </p:txBody>
      </p:sp>
    </p:spTree>
    <p:extLst>
      <p:ext uri="{BB962C8B-B14F-4D97-AF65-F5344CB8AC3E}">
        <p14:creationId xmlns:p14="http://schemas.microsoft.com/office/powerpoint/2010/main" val="249258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WELLS &amp; ASSOCIATED INVESTMENTS 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dirty="0"/>
              <a:t>Porque hay oportunidades:</a:t>
            </a:r>
          </a:p>
          <a:p>
            <a:pPr fontAlgn="base">
              <a:buAutoNum type="arabicParenR"/>
            </a:pPr>
            <a:r>
              <a:rPr lang="es-ES" dirty="0"/>
              <a:t>áreas que no fueron adjudicadas</a:t>
            </a:r>
          </a:p>
          <a:p>
            <a:pPr fontAlgn="base">
              <a:buAutoNum type="arabicParenR"/>
            </a:pPr>
            <a:r>
              <a:rPr lang="es-ES" dirty="0"/>
              <a:t> posibilidades de asociación con otras compañías. 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Se pasó de la etapa de exploración a la de desarrollo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Más tarde se podrá entrar, por supuesto, pero a un costo mayor.</a:t>
            </a:r>
          </a:p>
          <a:p>
            <a:pPr marL="0" indent="0" algn="just">
              <a:buNone/>
            </a:pPr>
            <a:endParaRPr lang="en-GB" sz="10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0B236D-3F35-4BA1-BBF2-C89ACF17B0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94" y="2060575"/>
            <a:ext cx="10343894" cy="434470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49A742-BF08-4E6C-A4BF-514D44AE3717}"/>
              </a:ext>
            </a:extLst>
          </p:cNvPr>
          <p:cNvSpPr txBox="1"/>
          <p:nvPr/>
        </p:nvSpPr>
        <p:spPr>
          <a:xfrm>
            <a:off x="891396" y="6473333"/>
            <a:ext cx="1034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hlinkClick r:id="rId4"/>
              </a:rPr>
              <a:t>https://www.argentina.gob.ar/vaca-muerta/mas-indicadores-del-proyecto</a:t>
            </a:r>
            <a:r>
              <a:rPr lang="en-GB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216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MAIN COMPANIES THAT INVEST IN VACA MUERTA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3ADCC7-AE58-45C7-8D72-DD697F0EC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795" y="2052918"/>
            <a:ext cx="6897689" cy="419548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B1F4B5-0E9C-4F49-A18C-B6065A6AB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795" y="2052918"/>
            <a:ext cx="6897689" cy="455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0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F8A132A-0064-4049-B514-35386EA4A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D251580-534A-4A93-8B10-31087D9A83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417740-B494-46A9-B701-E4C50BEFF46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1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4F3978-B632-465A-96D3-80AA2AFE59D3}"/>
              </a:ext>
            </a:extLst>
          </p:cNvPr>
          <p:cNvSpPr txBox="1"/>
          <p:nvPr/>
        </p:nvSpPr>
        <p:spPr>
          <a:xfrm>
            <a:off x="929148" y="1356852"/>
            <a:ext cx="88256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/>
              <a:t>CURRENT LEGAL FRAMEWORK FOR OIL </a:t>
            </a:r>
            <a:r>
              <a:rPr lang="en-GB" sz="4000" b="1" dirty="0"/>
              <a:t>&amp; GAS INDUSTRY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D08A78-C2D7-452E-ABCF-EEA57EB98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3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A071B7-00E4-448A-BE33-A63AE200B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853" y="0"/>
            <a:ext cx="5469146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B91C8-DE9D-4E03-B9AD-8E905DA263E4}"/>
              </a:ext>
            </a:extLst>
          </p:cNvPr>
          <p:cNvSpPr txBox="1"/>
          <p:nvPr/>
        </p:nvSpPr>
        <p:spPr>
          <a:xfrm>
            <a:off x="322053" y="322053"/>
            <a:ext cx="621677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b="1" dirty="0"/>
              <a:t>FEDERAL HYDROCARBONS LAW </a:t>
            </a:r>
            <a:r>
              <a:rPr lang="en-GB" sz="2400" dirty="0"/>
              <a:t>provides for a </a:t>
            </a:r>
            <a:r>
              <a:rPr lang="en-GB" sz="2400" b="1" dirty="0"/>
              <a:t>concession system regime </a:t>
            </a:r>
          </a:p>
          <a:p>
            <a:endParaRPr lang="en-GB" sz="2400" dirty="0"/>
          </a:p>
          <a:p>
            <a:r>
              <a:rPr lang="en-GB" sz="2400" dirty="0"/>
              <a:t>ARGENTINE CONSTITUTION: </a:t>
            </a:r>
            <a:r>
              <a:rPr lang="en-GB" sz="2400" b="1" dirty="0"/>
              <a:t>natural resources belong to the provinces </a:t>
            </a:r>
          </a:p>
          <a:p>
            <a:endParaRPr lang="en-GB" sz="2400" dirty="0"/>
          </a:p>
          <a:p>
            <a:r>
              <a:rPr lang="en-GB" sz="2400" dirty="0"/>
              <a:t>Oil </a:t>
            </a:r>
            <a:r>
              <a:rPr lang="en-GB" sz="2400" b="1" dirty="0"/>
              <a:t>provinces</a:t>
            </a:r>
            <a:r>
              <a:rPr lang="en-GB" sz="2400" dirty="0"/>
              <a:t> as owners of the hydrocarbons </a:t>
            </a:r>
            <a:r>
              <a:rPr lang="en-GB" sz="2400" b="1" dirty="0"/>
              <a:t>grant the concession </a:t>
            </a:r>
            <a:r>
              <a:rPr lang="en-GB" sz="2400" dirty="0"/>
              <a:t>but subject to the Federal Hydrocarbons Law </a:t>
            </a:r>
          </a:p>
          <a:p>
            <a:endParaRPr lang="en-GB" sz="2400" dirty="0"/>
          </a:p>
          <a:p>
            <a:r>
              <a:rPr lang="en-GB" sz="2400" dirty="0"/>
              <a:t>Producers are entitled to exploit and commercialize the hydrocarbons obtained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C75D1-DEFC-4B51-AC90-E5B23C71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4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75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A071B7-00E4-448A-BE33-A63AE200B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599" y="0"/>
            <a:ext cx="51053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B91C8-DE9D-4E03-B9AD-8E905DA263E4}"/>
              </a:ext>
            </a:extLst>
          </p:cNvPr>
          <p:cNvSpPr txBox="1"/>
          <p:nvPr/>
        </p:nvSpPr>
        <p:spPr>
          <a:xfrm>
            <a:off x="287269" y="941485"/>
            <a:ext cx="634709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endParaRPr lang="en-GB" dirty="0"/>
          </a:p>
          <a:p>
            <a:r>
              <a:rPr lang="en-GB" sz="2000" dirty="0"/>
              <a:t>UNCONVENTIONAL CONCESSIONS: Defined based on target formation and the techniques employed for drilling </a:t>
            </a:r>
          </a:p>
          <a:p>
            <a:endParaRPr lang="en-GB" sz="2000" dirty="0"/>
          </a:p>
          <a:p>
            <a:r>
              <a:rPr lang="en-GB" sz="2000" dirty="0"/>
              <a:t>Conventional title holders are entitled to request unconventional concessions </a:t>
            </a:r>
          </a:p>
          <a:p>
            <a:endParaRPr lang="en-GB" sz="2000" dirty="0"/>
          </a:p>
          <a:p>
            <a:r>
              <a:rPr lang="en-GB" sz="2000" dirty="0"/>
              <a:t>PILOTS UP TO 5 YEARS ALLOWED</a:t>
            </a:r>
          </a:p>
          <a:p>
            <a:endParaRPr lang="en-GB" sz="2000" dirty="0"/>
          </a:p>
          <a:p>
            <a:r>
              <a:rPr lang="en-GB" sz="2000" dirty="0"/>
              <a:t>TERM: extended from 25 to 35 years with successive and unlimited renewals based on extended investment </a:t>
            </a:r>
          </a:p>
          <a:p>
            <a:endParaRPr lang="en-GB" sz="2000" dirty="0"/>
          </a:p>
          <a:p>
            <a:r>
              <a:rPr lang="en-GB" sz="2000" dirty="0"/>
              <a:t>ESTABLISHES A 12% ROYALTY, PLUS 3% FOR EACH EXTENSION OF A CONCESSION, LIMITED TO 18% MAXIMUM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C75D1-DEFC-4B51-AC90-E5B23C71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8014" y="420329"/>
            <a:ext cx="2115495" cy="1475360"/>
          </a:xfrm>
          <a:prstGeom prst="rect">
            <a:avLst/>
          </a:prstGeom>
        </p:spPr>
      </p:pic>
      <p:pic>
        <p:nvPicPr>
          <p:cNvPr id="1026" name="Picture 2" descr="Image result for oil and gas photography HIGH DEFINITION">
            <a:extLst>
              <a:ext uri="{FF2B5EF4-FFF2-40B4-BE49-F238E27FC236}">
                <a16:creationId xmlns:a16="http://schemas.microsoft.com/office/drawing/2014/main" id="{9741A6BC-ABCE-4BA5-8B17-4FAAC482A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31" y="1267"/>
            <a:ext cx="5171767" cy="685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2C017D-93A5-4E22-BF80-158ED91A9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4" y="0"/>
            <a:ext cx="2115495" cy="1475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8C617C-A47A-4908-ACAC-54E862D3CD44}"/>
              </a:ext>
            </a:extLst>
          </p:cNvPr>
          <p:cNvSpPr txBox="1"/>
          <p:nvPr/>
        </p:nvSpPr>
        <p:spPr>
          <a:xfrm>
            <a:off x="287269" y="309716"/>
            <a:ext cx="9402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2014: REFORM TO THE FEDERAL HYDROCARBONS LAW TO MEET THE NEEDS OF VACA MUERTA</a:t>
            </a:r>
          </a:p>
        </p:txBody>
      </p:sp>
    </p:spTree>
    <p:extLst>
      <p:ext uri="{BB962C8B-B14F-4D97-AF65-F5344CB8AC3E}">
        <p14:creationId xmlns:p14="http://schemas.microsoft.com/office/powerpoint/2010/main" val="2862938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2438"/>
            <a:ext cx="9404350" cy="1400175"/>
          </a:xfrm>
        </p:spPr>
        <p:txBody>
          <a:bodyPr/>
          <a:lstStyle/>
          <a:p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75B9C-A7E2-4494-8E9C-975707CF38B5}"/>
              </a:ext>
            </a:extLst>
          </p:cNvPr>
          <p:cNvSpPr txBox="1"/>
          <p:nvPr/>
        </p:nvSpPr>
        <p:spPr>
          <a:xfrm>
            <a:off x="234463" y="1031631"/>
            <a:ext cx="69009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UNCOVENTIONAL PROJECTS BECOME ELEGIBLE FOR EXPORT BENEFITS FOR UP TO 20% OF OVERALL PRODUCTION (NO RESTRICTIONS TO EXPORT, NO EXPORT DUTIES)</a:t>
            </a:r>
          </a:p>
          <a:p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NO RESERVES AREAS FOR STATE OWNED COMPANIES. YPF IS SUBJECT TO GENERAL RULES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56A37E-431A-45BE-9E81-1F0282657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710" y="0"/>
            <a:ext cx="4965290" cy="6857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1DBDDC-B6DD-48F6-9586-7ECEB25C0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87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FC41D3-F0C2-4A23-B864-2B4BF87C5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271" y="2461404"/>
            <a:ext cx="7500099" cy="3620218"/>
          </a:xfrm>
        </p:spPr>
        <p:txBody>
          <a:bodyPr>
            <a:normAutofit/>
          </a:bodyPr>
          <a:lstStyle/>
          <a:p>
            <a:r>
              <a:rPr lang="en-GB" sz="2400" dirty="0"/>
              <a:t>Argentine Government should liberalize crude oil exports only retaining the right to oversee adequate supply of the domestic market</a:t>
            </a:r>
          </a:p>
          <a:p>
            <a:endParaRPr lang="en-GB" sz="2400" dirty="0"/>
          </a:p>
          <a:p>
            <a:r>
              <a:rPr lang="en-GB" sz="2400" dirty="0"/>
              <a:t>Current system of offers to local market prior to export should be replaced by a more agile system such as semi-automatic export licence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75B9C-A7E2-4494-8E9C-975707CF38B5}"/>
              </a:ext>
            </a:extLst>
          </p:cNvPr>
          <p:cNvSpPr txBox="1"/>
          <p:nvPr/>
        </p:nvSpPr>
        <p:spPr>
          <a:xfrm>
            <a:off x="120334" y="-17253"/>
            <a:ext cx="94660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b="1" dirty="0"/>
          </a:p>
          <a:p>
            <a:r>
              <a:rPr lang="en-GB" sz="3600" b="1" dirty="0"/>
              <a:t>REGULATORY CHALLENGES FOR </a:t>
            </a:r>
          </a:p>
          <a:p>
            <a:r>
              <a:rPr lang="en-GB" sz="3600" b="1" dirty="0"/>
              <a:t>CRUDE OIL EXPORTS</a:t>
            </a:r>
          </a:p>
          <a:p>
            <a:endParaRPr lang="en-GB" sz="2400" b="1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EB06D-0F2E-4BF9-A3D8-549006771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299" y="0"/>
            <a:ext cx="427870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E076E1-459F-4DEE-84C7-2CD6EE2A2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164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04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FC41D3-F0C2-4A23-B864-2B4BF87C5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42" y="1164466"/>
            <a:ext cx="7388470" cy="5529613"/>
          </a:xfrm>
        </p:spPr>
        <p:txBody>
          <a:bodyPr>
            <a:normAutofit lnSpcReduction="10000"/>
          </a:bodyPr>
          <a:lstStyle/>
          <a:p>
            <a:endParaRPr lang="en-GB" sz="2400" dirty="0"/>
          </a:p>
          <a:p>
            <a:r>
              <a:rPr lang="en-GB" sz="2400" dirty="0"/>
              <a:t>New legislation is needed so that LNG business are independent from the gas regulated market in Argentina (transportation and distribution of domestic supply) </a:t>
            </a:r>
          </a:p>
          <a:p>
            <a:endParaRPr lang="en-GB" sz="2400" dirty="0"/>
          </a:p>
          <a:p>
            <a:r>
              <a:rPr lang="en-GB" sz="2400" dirty="0"/>
              <a:t>New legislation should be aimed at permitting long term investors</a:t>
            </a:r>
          </a:p>
          <a:p>
            <a:pPr marL="0" indent="0">
              <a:buNone/>
            </a:pPr>
            <a:r>
              <a:rPr lang="en-GB" sz="2400" dirty="0"/>
              <a:t>	1) secure the supply from dedicated gas     	    fields</a:t>
            </a:r>
          </a:p>
          <a:p>
            <a:pPr marL="0" indent="0">
              <a:buNone/>
            </a:pPr>
            <a:r>
              <a:rPr lang="en-GB" sz="2400" dirty="0"/>
              <a:t>	2) contract firm transportation capacity with 	    midstreamers</a:t>
            </a:r>
          </a:p>
          <a:p>
            <a:pPr marL="0" indent="0">
              <a:buNone/>
            </a:pPr>
            <a:r>
              <a:rPr lang="en-GB" sz="2400" dirty="0"/>
              <a:t>	3) obtain long export licences from 	  		  	    government</a:t>
            </a:r>
          </a:p>
          <a:p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75B9C-A7E2-4494-8E9C-975707CF38B5}"/>
              </a:ext>
            </a:extLst>
          </p:cNvPr>
          <p:cNvSpPr txBox="1"/>
          <p:nvPr/>
        </p:nvSpPr>
        <p:spPr>
          <a:xfrm>
            <a:off x="40258" y="-112806"/>
            <a:ext cx="86954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/>
          </a:p>
          <a:p>
            <a:pPr algn="ctr"/>
            <a:r>
              <a:rPr lang="en-GB" sz="3200" b="1" dirty="0"/>
              <a:t>REGULATORY CHALLENGES </a:t>
            </a:r>
          </a:p>
          <a:p>
            <a:pPr algn="ctr"/>
            <a:r>
              <a:rPr lang="en-GB" sz="3200" b="1" dirty="0"/>
              <a:t>LNG EXPORTS</a:t>
            </a:r>
          </a:p>
          <a:p>
            <a:endParaRPr lang="en-GB" sz="2400" b="1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B7AA30-54AB-4BC4-9DF3-A39A7A561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81" y="0"/>
            <a:ext cx="4157419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2889FB-9035-4463-B3FF-4F2B2B0E5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78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39" y="1924665"/>
            <a:ext cx="8825658" cy="43469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200" b="1" dirty="0"/>
              <a:t>Government </a:t>
            </a:r>
            <a:r>
              <a:rPr lang="es-ES" sz="4200" b="1" dirty="0" err="1"/>
              <a:t>measures</a:t>
            </a:r>
            <a:r>
              <a:rPr lang="es-ES" sz="4200" b="1" dirty="0"/>
              <a:t> to </a:t>
            </a:r>
            <a:r>
              <a:rPr lang="es-ES" sz="4200" b="1" dirty="0" err="1"/>
              <a:t>boost</a:t>
            </a:r>
            <a:r>
              <a:rPr lang="es-ES" sz="4200" b="1" dirty="0"/>
              <a:t> the </a:t>
            </a:r>
            <a:r>
              <a:rPr lang="es-ES" sz="4200" b="1" dirty="0" err="1"/>
              <a:t>Oil</a:t>
            </a:r>
            <a:r>
              <a:rPr lang="es-ES" sz="4200" b="1" dirty="0"/>
              <a:t> &amp; Gas sector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74FA24-F403-4419-9F44-C0C929B2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659E58-2B30-44EA-B0E8-DD25B3BFE554}"/>
              </a:ext>
            </a:extLst>
          </p:cNvPr>
          <p:cNvSpPr txBox="1"/>
          <p:nvPr/>
        </p:nvSpPr>
        <p:spPr>
          <a:xfrm>
            <a:off x="310552" y="1510956"/>
            <a:ext cx="1066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GOVERNMENT MEASURES TO BOOST THE OIL &amp; GAS SECTOR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9EA98C-6A91-42A0-8348-22FC20199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78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088" y="2060575"/>
            <a:ext cx="6476396" cy="4495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i="1" dirty="0"/>
              <a:t>“</a:t>
            </a:r>
            <a:r>
              <a:rPr lang="en-GB" sz="2400" i="1" dirty="0"/>
              <a:t>necessary to have more infrastructure for evacuation, transportation and storage of hydrocarbons</a:t>
            </a:r>
            <a:r>
              <a:rPr lang="es-ES" sz="2400" i="1" dirty="0"/>
              <a:t>” Decree 115/19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/>
              <a:t>Midstreamers can freely negotiate long term transport and processing capacity with producers</a:t>
            </a:r>
            <a:endParaRPr lang="es-ES" sz="2400" i="1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2400" dirty="0"/>
              <a:t>Government to call for tender for main trunk gas pipeline to evacuate Vaca Muerta gas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7317C-38F9-447A-A9CB-1516C8650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819" y="2056092"/>
            <a:ext cx="4761780" cy="44999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br>
              <a:rPr lang="es-ES" sz="2800" dirty="0"/>
            </a:br>
            <a:endParaRPr lang="en-GB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3AB2FB-EDAA-4122-8760-503B3661EA5E}"/>
              </a:ext>
            </a:extLst>
          </p:cNvPr>
          <p:cNvSpPr txBox="1"/>
          <p:nvPr/>
        </p:nvSpPr>
        <p:spPr>
          <a:xfrm>
            <a:off x="6611815" y="6540445"/>
            <a:ext cx="5843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http://servicios.infoleg.gob.ar/infolegInternet/anexos/315000-319999/319682/norma.htm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EA811F-1689-4C8B-B384-E39AFC9F6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445" y="1"/>
            <a:ext cx="4832555" cy="640528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49ED25-61BC-439C-AFB4-BF1420634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88" y="452718"/>
            <a:ext cx="9706293" cy="1400530"/>
          </a:xfrm>
        </p:spPr>
        <p:txBody>
          <a:bodyPr/>
          <a:lstStyle/>
          <a:p>
            <a:r>
              <a:rPr lang="en-GB" sz="3600" b="1" dirty="0"/>
              <a:t>REFORM TO THE CONCESSION REGIME FOR TRANSPORT OF HYDROCARBONS</a:t>
            </a:r>
            <a:endParaRPr lang="en-GB" sz="3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F8900C-5EDB-4ADC-A2FC-465B5728A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2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NEW “PLAN GAS” </a:t>
            </a:r>
            <a:r>
              <a:rPr lang="en-GB" b="1" dirty="0"/>
              <a:t>– Res. 46 y 419/17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846" y="2060575"/>
            <a:ext cx="4918806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Encourages unconventional natural gas production investments in the Neuquén basin, guaranteeing a minimum price for consumption in the local market of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DF78555-F58A-4867-B1D1-C633AF0E5BD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1980320"/>
              </p:ext>
            </p:extLst>
          </p:nvPr>
        </p:nvGraphicFramePr>
        <p:xfrm>
          <a:off x="5925155" y="2448361"/>
          <a:ext cx="4395788" cy="321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894">
                  <a:extLst>
                    <a:ext uri="{9D8B030D-6E8A-4147-A177-3AD203B41FA5}">
                      <a16:colId xmlns:a16="http://schemas.microsoft.com/office/drawing/2014/main" val="2104401538"/>
                    </a:ext>
                  </a:extLst>
                </a:gridCol>
                <a:gridCol w="2197894">
                  <a:extLst>
                    <a:ext uri="{9D8B030D-6E8A-4147-A177-3AD203B41FA5}">
                      <a16:colId xmlns:a16="http://schemas.microsoft.com/office/drawing/2014/main" val="272837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VALUE USD/ MMBTU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6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2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4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6.50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2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1931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5BBED4-F3DA-4FB3-976B-22468D10CC66}"/>
              </a:ext>
            </a:extLst>
          </p:cNvPr>
          <p:cNvSpPr txBox="1"/>
          <p:nvPr/>
        </p:nvSpPr>
        <p:spPr>
          <a:xfrm>
            <a:off x="7008448" y="1966138"/>
            <a:ext cx="236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“STIMULUS PRICE”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54425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NEW “PLAN GAS” </a:t>
            </a: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6084" y="1738522"/>
            <a:ext cx="4918806" cy="4195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500" dirty="0"/>
              <a:t>Government actually pays via subsidy is the difference between the “Stimulus Price” and the market price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Example: if market price – mix of local production + import – is USS 4 / MMBTU the subsidy would be USS 3 / MMBTU</a:t>
            </a:r>
          </a:p>
          <a:p>
            <a:pPr marL="0" indent="0">
              <a:buNone/>
            </a:pPr>
            <a:endParaRPr lang="es-ES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DC920-0103-47F2-87EE-E8BDFB73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738522"/>
            <a:ext cx="4918806" cy="4200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500" dirty="0"/>
              <a:t>Government   </a:t>
            </a:r>
          </a:p>
          <a:p>
            <a:pPr marL="0" indent="0">
              <a:buNone/>
            </a:pPr>
            <a:r>
              <a:rPr lang="es-ES" sz="2500" dirty="0"/>
              <a:t>1) Limited the Plan to the 8 projects that have been incorporated to the Plan 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2) Imposed limits to the production volumes originally declared by the companies and not to the total production </a:t>
            </a:r>
          </a:p>
          <a:p>
            <a:pPr marL="0" indent="0">
              <a:buNone/>
            </a:pPr>
            <a:endParaRPr lang="en-GB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B5B8F-05CC-45D3-8336-4BD6C788699E}"/>
              </a:ext>
            </a:extLst>
          </p:cNvPr>
          <p:cNvSpPr txBox="1"/>
          <p:nvPr/>
        </p:nvSpPr>
        <p:spPr>
          <a:xfrm>
            <a:off x="1232296" y="6166755"/>
            <a:ext cx="88449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500" b="1" dirty="0"/>
          </a:p>
        </p:txBody>
      </p:sp>
    </p:spTree>
    <p:extLst>
      <p:ext uri="{BB962C8B-B14F-4D97-AF65-F5344CB8AC3E}">
        <p14:creationId xmlns:p14="http://schemas.microsoft.com/office/powerpoint/2010/main" val="79257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NEW “Plan Gas”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6084" y="1640756"/>
            <a:ext cx="4918806" cy="458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500" dirty="0"/>
              <a:t>Most affected 	company				</a:t>
            </a:r>
          </a:p>
          <a:p>
            <a:pPr marL="0" indent="0">
              <a:buNone/>
            </a:pPr>
            <a:r>
              <a:rPr lang="es-ES" sz="2500" dirty="0"/>
              <a:t>Investment in Fortín de Piedra of 2.3 billion (1.8 already implemented)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Produce 17.5 millon of M3 / of gas per day (equivalent to 12% of the total consumption of the country)</a:t>
            </a:r>
          </a:p>
          <a:p>
            <a:pPr marL="0" indent="0">
              <a:buNone/>
            </a:pP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DC920-0103-47F2-87EE-E8BDFB73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640756"/>
            <a:ext cx="4396341" cy="4298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Only recibes stimulus for 8.5 millons of M3/ of gas per day, i.e. half of their production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720B28-A508-4389-BB0D-CF92BD5CC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445" y="1474248"/>
            <a:ext cx="4244197" cy="195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13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Competitiveness Agreement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sz="2500" dirty="0"/>
              <a:t>Agreement between  </a:t>
            </a:r>
          </a:p>
          <a:p>
            <a:pPr marL="457200" indent="-457200" fontAlgn="base">
              <a:buAutoNum type="arabicParenR"/>
            </a:pPr>
            <a:r>
              <a:rPr lang="es-ES" sz="2500" dirty="0"/>
              <a:t>Federal Government </a:t>
            </a:r>
          </a:p>
          <a:p>
            <a:pPr marL="457200" indent="-457200" fontAlgn="base">
              <a:buAutoNum type="arabicParenR"/>
            </a:pPr>
            <a:r>
              <a:rPr lang="es-ES" sz="2500" dirty="0"/>
              <a:t>Companies  </a:t>
            </a:r>
          </a:p>
          <a:p>
            <a:pPr marL="457200" indent="-457200" fontAlgn="base">
              <a:buAutoNum type="arabicParenR"/>
            </a:pPr>
            <a:r>
              <a:rPr lang="es-ES" sz="2500" dirty="0"/>
              <a:t>Unions </a:t>
            </a:r>
          </a:p>
          <a:p>
            <a:pPr marL="0" indent="0" fontAlgn="base">
              <a:buNone/>
            </a:pPr>
            <a:endParaRPr lang="es-ES" sz="2500" dirty="0"/>
          </a:p>
          <a:p>
            <a:pPr marL="0" indent="0" fontAlgn="base">
              <a:buNone/>
            </a:pPr>
            <a:r>
              <a:rPr lang="es-ES" sz="2500" dirty="0"/>
              <a:t>Objective</a:t>
            </a:r>
            <a:r>
              <a:rPr lang="en-GB" sz="2500" dirty="0"/>
              <a:t>:</a:t>
            </a:r>
            <a:r>
              <a:rPr lang="es-ES" sz="2500" dirty="0"/>
              <a:t> Vaca Muerta to become more competitive and reduce labour costs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6A4735-6E79-443F-A785-740CB0F059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F2E154-6002-48F6-8DAF-9938F47CC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2" y="2056092"/>
            <a:ext cx="4396339" cy="13729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CD8233-3206-4488-9C65-DCC2185E4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89" y="3429000"/>
            <a:ext cx="4396339" cy="1372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EAC7AB-0E04-496A-9126-32A830417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482" y="4801908"/>
            <a:ext cx="4396339" cy="145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36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0" y="333829"/>
            <a:ext cx="9404723" cy="1200104"/>
          </a:xfrm>
        </p:spPr>
        <p:txBody>
          <a:bodyPr/>
          <a:lstStyle/>
          <a:p>
            <a:r>
              <a:rPr lang="es-ES" b="1" dirty="0"/>
              <a:t>TARIFF REDUCTION/ Decree 629/17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080" y="2060575"/>
            <a:ext cx="6740106" cy="4535757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s-ES" sz="2500" dirty="0"/>
              <a:t>Objective: </a:t>
            </a:r>
            <a:r>
              <a:rPr lang="es-ES" sz="2500" dirty="0" err="1"/>
              <a:t>increase</a:t>
            </a:r>
            <a:r>
              <a:rPr lang="es-ES" sz="2500" dirty="0"/>
              <a:t> </a:t>
            </a:r>
            <a:r>
              <a:rPr lang="es-ES" sz="2500" dirty="0" err="1"/>
              <a:t>competitiveness</a:t>
            </a:r>
            <a:r>
              <a:rPr lang="es-ES" sz="2500" dirty="0"/>
              <a:t> in </a:t>
            </a:r>
            <a:r>
              <a:rPr lang="es-ES" sz="2500" dirty="0" err="1"/>
              <a:t>Oil</a:t>
            </a:r>
            <a:r>
              <a:rPr lang="es-ES" sz="2500" dirty="0"/>
              <a:t> &amp; Gas companies y and </a:t>
            </a:r>
            <a:r>
              <a:rPr lang="es-ES" sz="2500" dirty="0" err="1"/>
              <a:t>speed</a:t>
            </a:r>
            <a:r>
              <a:rPr lang="es-ES" sz="2500" dirty="0"/>
              <a:t> up </a:t>
            </a:r>
            <a:r>
              <a:rPr lang="es-ES" sz="2500" dirty="0" err="1"/>
              <a:t>investment</a:t>
            </a:r>
            <a:r>
              <a:rPr lang="es-ES" sz="2500" dirty="0"/>
              <a:t> in </a:t>
            </a:r>
            <a:r>
              <a:rPr lang="es-ES" sz="2500" b="1" dirty="0"/>
              <a:t>Vaca Muerta </a:t>
            </a:r>
          </a:p>
          <a:p>
            <a:pPr marL="0" indent="0" fontAlgn="base">
              <a:buNone/>
            </a:pPr>
            <a:endParaRPr lang="es-ES" sz="2500" b="1" dirty="0"/>
          </a:p>
          <a:p>
            <a:pPr marL="0" indent="0" fontAlgn="base">
              <a:buNone/>
            </a:pPr>
            <a:r>
              <a:rPr lang="en-GB" sz="2500" dirty="0"/>
              <a:t>Allows the importation of used capital goods (up to 10 years old) for the oil and gas industry with a tariff of:</a:t>
            </a:r>
          </a:p>
          <a:p>
            <a:pPr fontAlgn="base"/>
            <a:r>
              <a:rPr lang="en-GB" sz="2500" dirty="0"/>
              <a:t>0% for the most critical equipment and </a:t>
            </a:r>
          </a:p>
          <a:p>
            <a:pPr fontAlgn="base"/>
            <a:r>
              <a:rPr lang="en-GB" sz="2500" dirty="0"/>
              <a:t>7% for complementary goods</a:t>
            </a:r>
            <a:endParaRPr lang="es-ES" sz="25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6A4735-6E79-443F-A785-740CB0F05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2559" y="2051609"/>
            <a:ext cx="4396341" cy="420024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82BEEA-4597-40D5-83FC-676AB9267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75361"/>
            <a:ext cx="12191999" cy="53826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4FDA6C-27C0-4D80-A7BA-27B804CD7AC6}"/>
              </a:ext>
            </a:extLst>
          </p:cNvPr>
          <p:cNvSpPr txBox="1"/>
          <p:nvPr/>
        </p:nvSpPr>
        <p:spPr>
          <a:xfrm>
            <a:off x="541137" y="2110182"/>
            <a:ext cx="108665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highlight>
                  <a:srgbClr val="808080"/>
                </a:highlight>
              </a:rPr>
              <a:t>Objective: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highlight>
                <a:srgbClr val="80808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808080"/>
                </a:highlight>
              </a:rPr>
              <a:t> increase competitiveness in Oil &amp; Gas companies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808080"/>
                </a:highlight>
              </a:rPr>
              <a:t>speed up investment in Vaca Muerta </a:t>
            </a:r>
          </a:p>
          <a:p>
            <a:endParaRPr lang="en-GB" sz="2400" b="1" dirty="0">
              <a:highlight>
                <a:srgbClr val="808080"/>
              </a:highlight>
            </a:endParaRPr>
          </a:p>
          <a:p>
            <a:r>
              <a:rPr lang="en-GB" sz="2400" b="1" dirty="0">
                <a:highlight>
                  <a:srgbClr val="808080"/>
                </a:highlight>
              </a:rPr>
              <a:t>Allows the importation of used capital goods (up to 10 years old) for the oil and gas industry with a tariff of: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highlight>
                <a:srgbClr val="80808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808080"/>
                </a:highlight>
              </a:rPr>
              <a:t>0% for the most critical equipment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808080"/>
                </a:highlight>
              </a:rPr>
              <a:t>7% for complementary goods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08EC58-F43B-4888-AE77-C7F841F44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504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30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Tercera Parte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200" b="1" dirty="0"/>
          </a:p>
          <a:p>
            <a:pPr marL="0" indent="0" algn="ctr">
              <a:buNone/>
            </a:pPr>
            <a:r>
              <a:rPr lang="en-GB" sz="4200" b="1" dirty="0"/>
              <a:t>Protección de Inversiones extranjeras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C3E9D7-EEEB-4C7C-A2A2-025FF1AE7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5CDA88-5100-4D59-B32F-BD4398FEC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7A900A-68E9-4AC7-ADC8-177ECA51C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175" y="0"/>
            <a:ext cx="2115495" cy="14753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49C173-EC94-4751-A23E-44C2F9FBA06A}"/>
              </a:ext>
            </a:extLst>
          </p:cNvPr>
          <p:cNvSpPr txBox="1"/>
          <p:nvPr/>
        </p:nvSpPr>
        <p:spPr>
          <a:xfrm>
            <a:off x="1182915" y="1699278"/>
            <a:ext cx="10065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PROTECTION OF FOREIGN INVESTMENT</a:t>
            </a:r>
          </a:p>
        </p:txBody>
      </p:sp>
    </p:spTree>
    <p:extLst>
      <p:ext uri="{BB962C8B-B14F-4D97-AF65-F5344CB8AC3E}">
        <p14:creationId xmlns:p14="http://schemas.microsoft.com/office/powerpoint/2010/main" val="3537555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B2C42F3-2D1F-4B94-A6A0-8AA6B91C3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522515"/>
            <a:ext cx="6168571" cy="2986314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s-ES" dirty="0"/>
            </a:br>
            <a:br>
              <a:rPr lang="es-ES" dirty="0"/>
            </a:br>
            <a:br>
              <a:rPr lang="en-GB" dirty="0"/>
            </a:br>
            <a:r>
              <a:rPr lang="en-GB" b="1" dirty="0"/>
              <a:t>Foreign investors </a:t>
            </a:r>
            <a:r>
              <a:rPr lang="en-GB" dirty="0"/>
              <a:t>are </a:t>
            </a:r>
            <a:r>
              <a:rPr lang="en-GB" b="1" dirty="0"/>
              <a:t>protected </a:t>
            </a:r>
            <a:r>
              <a:rPr lang="en-GB" dirty="0"/>
              <a:t>by </a:t>
            </a:r>
            <a:r>
              <a:rPr lang="en-GB" b="1" dirty="0"/>
              <a:t>international and domestic legislation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A3255D4-D734-4079-9587-3DC9A95FF72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3030" y="3657599"/>
            <a:ext cx="6168570" cy="2598057"/>
          </a:xfrm>
        </p:spPr>
        <p:txBody>
          <a:bodyPr>
            <a:normAutofit/>
          </a:bodyPr>
          <a:lstStyle/>
          <a:p>
            <a:r>
              <a:rPr lang="en-GB" sz="3200" b="1" dirty="0"/>
              <a:t>Argentine Constitution:</a:t>
            </a:r>
            <a:r>
              <a:rPr lang="en-GB" sz="3200" dirty="0"/>
              <a:t> </a:t>
            </a:r>
            <a:r>
              <a:rPr lang="en-GB" sz="3200" b="1" dirty="0"/>
              <a:t>foreigners </a:t>
            </a:r>
            <a:r>
              <a:rPr lang="en-GB" sz="3200" dirty="0"/>
              <a:t>have the</a:t>
            </a:r>
            <a:r>
              <a:rPr lang="en-GB" sz="3200" b="1" dirty="0"/>
              <a:t> same rights </a:t>
            </a:r>
            <a:r>
              <a:rPr lang="en-GB" sz="3200" dirty="0"/>
              <a:t>as </a:t>
            </a:r>
            <a:r>
              <a:rPr lang="en-GB" sz="3200" b="1" dirty="0"/>
              <a:t>natives </a:t>
            </a:r>
            <a:r>
              <a:rPr lang="en-GB" sz="3200" dirty="0"/>
              <a:t> </a:t>
            </a:r>
          </a:p>
          <a:p>
            <a:pPr marL="0" indent="0">
              <a:buNone/>
            </a:pPr>
            <a:endParaRPr lang="es-ES" sz="3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07B038-B157-4F5F-A5DF-20CC196C8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7738BD-194F-40F1-B8BC-29D3ED4E3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EAE7DB-F509-415E-AE6A-42B06A048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3669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77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200" y="313526"/>
            <a:ext cx="9404350" cy="1400175"/>
          </a:xfrm>
        </p:spPr>
        <p:txBody>
          <a:bodyPr/>
          <a:lstStyle/>
          <a:p>
            <a:pPr algn="ctr"/>
            <a:r>
              <a:rPr lang="es-AR" b="1" dirty="0"/>
              <a:t>FOREING INVESTMENT ACT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4A5AE4-FDBB-40AB-9B7A-BC92EC8A873B}"/>
              </a:ext>
            </a:extLst>
          </p:cNvPr>
          <p:cNvSpPr/>
          <p:nvPr/>
        </p:nvSpPr>
        <p:spPr>
          <a:xfrm>
            <a:off x="152401" y="2300517"/>
            <a:ext cx="3476172" cy="2815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Same rights and obligations </a:t>
            </a:r>
            <a:r>
              <a:rPr lang="en-GB" sz="2800" dirty="0"/>
              <a:t>granted to national investors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502648-D261-46C1-B0B7-732E7633ECB8}"/>
              </a:ext>
            </a:extLst>
          </p:cNvPr>
          <p:cNvSpPr/>
          <p:nvPr/>
        </p:nvSpPr>
        <p:spPr>
          <a:xfrm>
            <a:off x="4234544" y="1222829"/>
            <a:ext cx="3599541" cy="2318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Access to all sectors of the economy</a:t>
            </a:r>
            <a:endParaRPr lang="en-GB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ECADCD-3885-4169-B2A3-2D6E3A23C1B2}"/>
              </a:ext>
            </a:extLst>
          </p:cNvPr>
          <p:cNvSpPr/>
          <p:nvPr/>
        </p:nvSpPr>
        <p:spPr>
          <a:xfrm>
            <a:off x="8440056" y="2373088"/>
            <a:ext cx="3599542" cy="2815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Repatriate the net profits </a:t>
            </a:r>
            <a:r>
              <a:rPr lang="en-GB" sz="2800" dirty="0"/>
              <a:t>derived from their investments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8C3ABA-89B2-4509-BB03-8B5F0C7295D0}"/>
              </a:ext>
            </a:extLst>
          </p:cNvPr>
          <p:cNvSpPr/>
          <p:nvPr/>
        </p:nvSpPr>
        <p:spPr>
          <a:xfrm>
            <a:off x="4234544" y="3839029"/>
            <a:ext cx="3599542" cy="2699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Access to domestic credit on the same terms available to local companies</a:t>
            </a:r>
            <a:endParaRPr lang="en-GB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137297-33C1-4A7C-BF42-C8F0105A4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5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400" b="1" dirty="0"/>
              <a:t>BILATERAL INVESTMENT TREATIES  </a:t>
            </a:r>
            <a:endParaRPr lang="en-GB" sz="34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544" y="1422400"/>
            <a:ext cx="5958114" cy="49828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600" b="1" dirty="0"/>
              <a:t>60 BIT which </a:t>
            </a:r>
            <a:r>
              <a:rPr lang="en-GB" sz="2600" dirty="0"/>
              <a:t>provide </a:t>
            </a:r>
            <a:r>
              <a:rPr lang="en-GB" sz="2600" b="1" dirty="0"/>
              <a:t>broad protection to foreign investors </a:t>
            </a:r>
            <a:r>
              <a:rPr lang="en-GB" sz="2600" dirty="0"/>
              <a:t>ensuring:</a:t>
            </a:r>
          </a:p>
          <a:p>
            <a:pPr marL="457200" indent="-457200" algn="just">
              <a:buAutoNum type="arabicParenR"/>
            </a:pPr>
            <a:endParaRPr lang="en-GB" sz="2600" b="1" dirty="0"/>
          </a:p>
          <a:p>
            <a:pPr marL="457200" indent="-457200" algn="just">
              <a:buAutoNum type="arabicParenR"/>
            </a:pPr>
            <a:r>
              <a:rPr lang="en-GB" sz="2600" b="1" dirty="0"/>
              <a:t>Fair and equitable treatment;</a:t>
            </a:r>
            <a:endParaRPr lang="en-GB" sz="2600" dirty="0"/>
          </a:p>
          <a:p>
            <a:pPr marL="457200" indent="-457200" algn="just">
              <a:buAutoNum type="arabicParenR"/>
            </a:pPr>
            <a:r>
              <a:rPr lang="en-GB" sz="2600" b="1" dirty="0"/>
              <a:t>Repatriation of investments and returns;</a:t>
            </a:r>
          </a:p>
          <a:p>
            <a:pPr marL="457200" indent="-457200" algn="just">
              <a:buAutoNum type="arabicParenR"/>
            </a:pPr>
            <a:r>
              <a:rPr lang="en-GB" sz="2600" b="1" dirty="0"/>
              <a:t>Protection against expropriation</a:t>
            </a:r>
            <a:r>
              <a:rPr lang="en-GB" sz="2600" dirty="0"/>
              <a:t>; and</a:t>
            </a:r>
          </a:p>
          <a:p>
            <a:pPr marL="457200" indent="-457200" algn="just">
              <a:buAutoNum type="arabicParenR"/>
            </a:pPr>
            <a:r>
              <a:rPr lang="en-GB" sz="2600" b="1" dirty="0"/>
              <a:t>Resort to international arbitration</a:t>
            </a:r>
          </a:p>
          <a:p>
            <a:pPr marL="0" indent="0">
              <a:buNone/>
            </a:pPr>
            <a:endParaRPr lang="es-ES" sz="25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240FFF-783A-46B8-BBC9-08F479743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92351" y="1915440"/>
            <a:ext cx="4396341" cy="420024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7834E-DD60-49FB-863C-4B86DF9A5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320" y="1900949"/>
            <a:ext cx="1391694" cy="872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C61D27-E162-4B4A-941D-E6A9A998F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014" y="1880171"/>
            <a:ext cx="1391694" cy="851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0597D-6C3B-4682-BF28-9D859747B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462" y="4849234"/>
            <a:ext cx="1105271" cy="12912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EDBC87-F592-446B-AB97-8939C5054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6516" y="4825898"/>
            <a:ext cx="1644876" cy="1351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86685-2878-4B64-987D-F5571D02D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232" y="3782207"/>
            <a:ext cx="1644876" cy="1043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82716E-0F52-41BA-846C-E316430253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9605" y="3813010"/>
            <a:ext cx="1499196" cy="1042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4877E4-5B07-4C4C-AE18-57F695EA31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7207" y="4849235"/>
            <a:ext cx="1646194" cy="1269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76F26E-72D1-48BB-8B43-A780E1004F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0020" y="2762221"/>
            <a:ext cx="1595394" cy="10478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F0A2B9-E5D1-4C5C-9CFD-33441EAA0F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6516" y="2738633"/>
            <a:ext cx="1644876" cy="10478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7BA480-2D30-45FC-8A60-C8D8198F55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60374" y="1880171"/>
            <a:ext cx="1644876" cy="8728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B6921B-743D-4A4D-A761-5B59844063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1714" y="2710278"/>
            <a:ext cx="1352102" cy="11059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B7B9470-AAE8-44E9-BDF5-D58FE0352D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1714" y="3821495"/>
            <a:ext cx="1380649" cy="10177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538E7D-5BC5-4399-80B8-DE1E467049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98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400" b="1" dirty="0"/>
              <a:t>Protection for Foreign Investors</a:t>
            </a:r>
            <a:endParaRPr lang="en-GB" sz="34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390" y="1404273"/>
            <a:ext cx="4396339" cy="22312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400" b="1" dirty="0"/>
              <a:t>Member </a:t>
            </a:r>
            <a:r>
              <a:rPr lang="en-GB" sz="2400" dirty="0"/>
              <a:t>of the International Centre for Settlement of Investment Disputes</a:t>
            </a:r>
            <a:r>
              <a:rPr lang="en-GB" sz="2400" b="1" dirty="0"/>
              <a:t> (ICSID) </a:t>
            </a:r>
            <a:r>
              <a:rPr lang="en-GB" sz="2400" dirty="0"/>
              <a:t>since 1994</a:t>
            </a:r>
          </a:p>
          <a:p>
            <a:pPr marL="0" indent="0" algn="just">
              <a:buNone/>
            </a:pPr>
            <a:endParaRPr lang="en-GB" sz="2400" dirty="0"/>
          </a:p>
          <a:p>
            <a:pPr algn="just"/>
            <a:endParaRPr lang="en-GB" sz="2400" dirty="0"/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endParaRPr lang="en-GB" sz="25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E46C23-5596-4AAF-8E4A-68D9643F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4" y="2056093"/>
            <a:ext cx="2670972" cy="81979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FB046-34D5-4ECA-87F8-2D3796B69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450" y="1475360"/>
            <a:ext cx="4396341" cy="2051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EA98C2-EA4E-4CC9-9B84-C069455A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871" y="0"/>
            <a:ext cx="2115495" cy="1475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C112E5-1B2E-46B7-84CD-192F66A7D697}"/>
              </a:ext>
            </a:extLst>
          </p:cNvPr>
          <p:cNvSpPr txBox="1"/>
          <p:nvPr/>
        </p:nvSpPr>
        <p:spPr>
          <a:xfrm>
            <a:off x="395390" y="4030403"/>
            <a:ext cx="90435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b="1" dirty="0"/>
              <a:t>Member</a:t>
            </a:r>
            <a:r>
              <a:rPr lang="en-GB" sz="2400" dirty="0"/>
              <a:t> of the </a:t>
            </a:r>
            <a:r>
              <a:rPr lang="en-GB" sz="2400" b="1" dirty="0"/>
              <a:t>Multilateral Investment Guarantee Agency (MIGA)</a:t>
            </a:r>
            <a:r>
              <a:rPr lang="en-GB" sz="2400" dirty="0"/>
              <a:t>,</a:t>
            </a:r>
          </a:p>
          <a:p>
            <a:pPr lvl="1" algn="just"/>
            <a:r>
              <a:rPr lang="en-GB" sz="2400" dirty="0"/>
              <a:t>provides </a:t>
            </a:r>
            <a:r>
              <a:rPr lang="en-GB" sz="2400" b="1" dirty="0"/>
              <a:t>insurance coverage for foreign investments against non-commercial risks (i.e. political risk).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4F28DB-05D9-427C-9C6B-A7DBEEC06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868" y="4168957"/>
            <a:ext cx="14382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40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r>
              <a:rPr lang="en-GB" sz="5400" b="1" dirty="0"/>
              <a:t>THANK YOU!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55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922" y="655607"/>
            <a:ext cx="6947138" cy="46065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9952FE-765D-4EE2-9962-3C70366BDB30}"/>
              </a:ext>
            </a:extLst>
          </p:cNvPr>
          <p:cNvSpPr txBox="1"/>
          <p:nvPr/>
        </p:nvSpPr>
        <p:spPr>
          <a:xfrm>
            <a:off x="940278" y="4629510"/>
            <a:ext cx="103114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b="1" dirty="0"/>
          </a:p>
          <a:p>
            <a:endParaRPr lang="en-GB" sz="2800" b="1" dirty="0"/>
          </a:p>
          <a:p>
            <a:pPr algn="ctr"/>
            <a:r>
              <a:rPr lang="en-GB" sz="2800" b="1" dirty="0"/>
              <a:t>www.cincottaadvisory.com</a:t>
            </a:r>
          </a:p>
        </p:txBody>
      </p:sp>
    </p:spTree>
    <p:extLst>
      <p:ext uri="{BB962C8B-B14F-4D97-AF65-F5344CB8AC3E}">
        <p14:creationId xmlns:p14="http://schemas.microsoft.com/office/powerpoint/2010/main" val="372978177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11558</TotalTime>
  <Words>1022</Words>
  <Application>Microsoft Office PowerPoint</Application>
  <PresentationFormat>Widescreen</PresentationFormat>
  <Paragraphs>206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Wingdings</vt:lpstr>
      <vt:lpstr>Wingdings 3</vt:lpstr>
      <vt:lpstr>Office Theme</vt:lpstr>
      <vt:lpstr>Ion</vt:lpstr>
      <vt:lpstr>PowerPoint Presentation</vt:lpstr>
      <vt:lpstr>OIL &amp; GAS ARGENTINA</vt:lpstr>
      <vt:lpstr> FIRST PART</vt:lpstr>
      <vt:lpstr>WHY ARGENTINA?</vt:lpstr>
      <vt:lpstr>SECOND PART</vt:lpstr>
      <vt:lpstr>HUGE POTENTIAL – DEVELOPMENT UNCOVENTIONAL HYDROCARBONS </vt:lpstr>
      <vt:lpstr>31 KEY PROJECTS   </vt:lpstr>
      <vt:lpstr>WELLS &amp; ASSOCIATED INVESTMENTS   </vt:lpstr>
      <vt:lpstr>MAIN COMPANIES THAT INVEST IN VACA MUERTA  </vt:lpstr>
      <vt:lpstr>PowerPoint Presentation</vt:lpstr>
      <vt:lpstr>PowerPoint Presentation</vt:lpstr>
      <vt:lpstr>PowerPoint Presentation</vt:lpstr>
      <vt:lpstr>  </vt:lpstr>
      <vt:lpstr>  </vt:lpstr>
      <vt:lpstr>  </vt:lpstr>
      <vt:lpstr>  </vt:lpstr>
      <vt:lpstr>REFORM TO THE CONCESSION REGIME FOR TRANSPORT OF HYDROCARBONS</vt:lpstr>
      <vt:lpstr>NEW “PLAN GAS” – Res. 46 y 419/17  </vt:lpstr>
      <vt:lpstr>NEW “PLAN GAS”  </vt:lpstr>
      <vt:lpstr>NEW “Plan Gas”  </vt:lpstr>
      <vt:lpstr>Competitiveness Agreement  </vt:lpstr>
      <vt:lpstr>TARIFF REDUCTION/ Decree 629/17  </vt:lpstr>
      <vt:lpstr>Tercera Parte</vt:lpstr>
      <vt:lpstr>    Foreign investors are protected by international and domestic legislation  </vt:lpstr>
      <vt:lpstr>FOREING INVESTMENT ACT</vt:lpstr>
      <vt:lpstr>BILATERAL INVESTMENT TREATIES  </vt:lpstr>
      <vt:lpstr>Protection for Foreign Investors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griffiths</dc:creator>
  <cp:lastModifiedBy>fiona griffiths</cp:lastModifiedBy>
  <cp:revision>281</cp:revision>
  <dcterms:created xsi:type="dcterms:W3CDTF">2019-03-05T07:57:50Z</dcterms:created>
  <dcterms:modified xsi:type="dcterms:W3CDTF">2019-07-09T23:23:07Z</dcterms:modified>
</cp:coreProperties>
</file>